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5" r:id="rId4"/>
    <p:sldMasterId id="2147483648" r:id="rId5"/>
  </p:sldMasterIdLst>
  <p:notesMasterIdLst>
    <p:notesMasterId r:id="rId48"/>
  </p:notesMasterIdLst>
  <p:handoutMasterIdLst>
    <p:handoutMasterId r:id="rId49"/>
  </p:handoutMasterIdLst>
  <p:sldIdLst>
    <p:sldId id="256" r:id="rId6"/>
    <p:sldId id="277" r:id="rId7"/>
    <p:sldId id="258" r:id="rId8"/>
    <p:sldId id="295" r:id="rId9"/>
    <p:sldId id="296" r:id="rId10"/>
    <p:sldId id="297" r:id="rId11"/>
    <p:sldId id="298" r:id="rId12"/>
    <p:sldId id="299" r:id="rId13"/>
    <p:sldId id="300" r:id="rId14"/>
    <p:sldId id="319" r:id="rId15"/>
    <p:sldId id="291" r:id="rId16"/>
    <p:sldId id="320" r:id="rId17"/>
    <p:sldId id="306" r:id="rId18"/>
    <p:sldId id="307" r:id="rId19"/>
    <p:sldId id="304" r:id="rId20"/>
    <p:sldId id="305" r:id="rId21"/>
    <p:sldId id="302" r:id="rId22"/>
    <p:sldId id="308" r:id="rId23"/>
    <p:sldId id="309" r:id="rId24"/>
    <p:sldId id="303" r:id="rId25"/>
    <p:sldId id="301" r:id="rId26"/>
    <p:sldId id="310" r:id="rId27"/>
    <p:sldId id="330" r:id="rId28"/>
    <p:sldId id="331" r:id="rId29"/>
    <p:sldId id="293" r:id="rId30"/>
    <p:sldId id="311" r:id="rId31"/>
    <p:sldId id="313" r:id="rId32"/>
    <p:sldId id="317" r:id="rId33"/>
    <p:sldId id="318" r:id="rId34"/>
    <p:sldId id="332" r:id="rId35"/>
    <p:sldId id="314" r:id="rId36"/>
    <p:sldId id="321" r:id="rId37"/>
    <p:sldId id="327" r:id="rId38"/>
    <p:sldId id="328" r:id="rId39"/>
    <p:sldId id="322" r:id="rId40"/>
    <p:sldId id="324" r:id="rId41"/>
    <p:sldId id="326" r:id="rId42"/>
    <p:sldId id="329" r:id="rId43"/>
    <p:sldId id="333" r:id="rId44"/>
    <p:sldId id="334" r:id="rId45"/>
    <p:sldId id="294" r:id="rId46"/>
    <p:sldId id="276"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1DF66-7636-C997-1EF0-0F5F6BDB06EA}" v="953" dt="2024-07-05T14:11:26.049"/>
    <p1510:client id="{29282D73-4AC1-4212-B517-65E7322633F0}" v="429" dt="2024-07-06T10:28:04.905"/>
    <p1510:client id="{39DD3C93-BE8D-E3C1-8CCE-DE92F744F92C}" v="256" dt="2024-07-06T09:07:48.457"/>
    <p1510:client id="{6CDB5072-33AB-5040-FB44-7DF35523FD9A}" v="878" dt="2024-07-05T10:46:03.392"/>
    <p1510:client id="{6E815E5F-5B5D-33DC-0BEC-3444979018EC}" v="104" dt="2024-07-06T10:10:52.843"/>
    <p1510:client id="{D26A6279-58A1-F68D-D4E5-049502E30A49}" v="9" dt="2024-07-05T19:18:04.369"/>
    <p1510:client id="{D43617BE-B086-D2C2-2505-35C55C57963D}" v="343" dt="2024-07-05T20:34:17.735"/>
    <p1510:client id="{DAAC2F04-B7B0-42AD-5CB1-D6FD730BBF31}" v="4" dt="2024-07-06T08:30:56.927"/>
  </p1510:revLst>
</p1510:revInfo>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54" y="210"/>
      </p:cViewPr>
      <p:guideLst>
        <p:guide orient="horz" pos="792"/>
        <p:guide pos="3144"/>
        <p:guide orient="horz" pos="9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56" Type="http://schemas.microsoft.com/office/2018/10/relationships/authors" Target="authors.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05-Jul-24</a:t>
            </a:fld>
            <a:endParaRPr lang="en-US"/>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05-Jul-24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42</a:t>
            </a:fld>
            <a:endParaRPr lang="en-US"/>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a:p>
        </p:txBody>
      </p:sp>
    </p:spTree>
    <p:extLst>
      <p:ext uri="{BB962C8B-B14F-4D97-AF65-F5344CB8AC3E}">
        <p14:creationId xmlns:p14="http://schemas.microsoft.com/office/powerpoint/2010/main" val="3217716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a:p>
        </p:txBody>
      </p:sp>
    </p:spTree>
    <p:extLst>
      <p:ext uri="{BB962C8B-B14F-4D97-AF65-F5344CB8AC3E}">
        <p14:creationId xmlns:p14="http://schemas.microsoft.com/office/powerpoint/2010/main" val="2456439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a:p>
        </p:txBody>
      </p:sp>
    </p:spTree>
    <p:extLst>
      <p:ext uri="{BB962C8B-B14F-4D97-AF65-F5344CB8AC3E}">
        <p14:creationId xmlns:p14="http://schemas.microsoft.com/office/powerpoint/2010/main" val="125107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1&gt;gender and identity options, diverse </a:t>
            </a:r>
            <a:r>
              <a:rPr lang="en-US" err="1">
                <a:ea typeface="Calibri"/>
                <a:cs typeface="Calibri"/>
              </a:rPr>
              <a:t>apperance</a:t>
            </a:r>
            <a:r>
              <a:rPr lang="en-US">
                <a:ea typeface="Calibri"/>
                <a:cs typeface="Calibri"/>
              </a:rPr>
              <a:t>.</a:t>
            </a:r>
          </a:p>
          <a:p>
            <a:r>
              <a:rPr lang="en-US">
                <a:ea typeface="Calibri"/>
                <a:cs typeface="Calibri"/>
              </a:rPr>
              <a:t>2&gt;have options for body type and skin </a:t>
            </a:r>
            <a:r>
              <a:rPr lang="en-US" err="1">
                <a:ea typeface="Calibri"/>
                <a:cs typeface="Calibri"/>
              </a:rPr>
              <a:t>colour</a:t>
            </a:r>
            <a:r>
              <a:rPr lang="en-US">
                <a:ea typeface="Calibri"/>
                <a:cs typeface="Calibri"/>
              </a:rPr>
              <a:t>.</a:t>
            </a:r>
          </a:p>
          <a:p>
            <a:r>
              <a:rPr lang="en-US">
                <a:ea typeface="Calibri"/>
                <a:cs typeface="Calibri"/>
              </a:rPr>
              <a:t>3&gt;have certain mission to do with action adventure ahead.</a:t>
            </a:r>
          </a:p>
          <a:p>
            <a:r>
              <a:rPr lang="en-US">
                <a:ea typeface="Calibri"/>
                <a:cs typeface="Calibri"/>
              </a:rPr>
              <a:t>4&gt;have option to choose the mode of the character.</a:t>
            </a:r>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a:p>
        </p:txBody>
      </p:sp>
    </p:spTree>
    <p:extLst>
      <p:ext uri="{BB962C8B-B14F-4D97-AF65-F5344CB8AC3E}">
        <p14:creationId xmlns:p14="http://schemas.microsoft.com/office/powerpoint/2010/main" val="424488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41</a:t>
            </a:fld>
            <a:endParaRPr lang="en-US"/>
          </a:p>
        </p:txBody>
      </p:sp>
    </p:spTree>
    <p:extLst>
      <p:ext uri="{BB962C8B-B14F-4D97-AF65-F5344CB8AC3E}">
        <p14:creationId xmlns:p14="http://schemas.microsoft.com/office/powerpoint/2010/main" val="4105773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a:t>Click to add text </a:t>
            </a:r>
          </a:p>
          <a:p>
            <a:pPr marL="685800" lvl="1" indent="-228600"/>
            <a:r>
              <a:rPr lang="en-US"/>
              <a:t>Second level</a:t>
            </a:r>
          </a:p>
          <a:p>
            <a:pPr marL="1143000" lvl="2" indent="-228600"/>
            <a:r>
              <a:rPr lang="en-US"/>
              <a:t>Third level</a:t>
            </a:r>
          </a:p>
          <a:p>
            <a:pPr marL="1600200" lvl="3" indent="-228600"/>
            <a:r>
              <a:rPr lang="en-US"/>
              <a:t>Fourth level</a:t>
            </a:r>
          </a:p>
          <a:p>
            <a:pPr marL="2057400" lvl="4" indent="-228600"/>
            <a:r>
              <a:rPr lang="en-US"/>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a:t>Click to add text </a:t>
            </a:r>
          </a:p>
          <a:p>
            <a:pPr lvl="1"/>
            <a:r>
              <a:rPr lang="en-US"/>
              <a:t>Second level</a:t>
            </a:r>
          </a:p>
          <a:p>
            <a:pPr lvl="2"/>
            <a:r>
              <a:rPr lang="en-US"/>
              <a:t>Third level</a:t>
            </a:r>
          </a:p>
          <a:p>
            <a:pPr lvl="3"/>
            <a:r>
              <a:rPr lang="en-US"/>
              <a:t>Fourth level</a:t>
            </a:r>
          </a:p>
          <a:p>
            <a:pPr lvl="4"/>
            <a:r>
              <a:rPr lang="en-US"/>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a:t>Click icon to insert table</a:t>
            </a:r>
          </a:p>
          <a:p>
            <a:endParaRPr lang="en-US"/>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a:t>Click to add content</a:t>
            </a:r>
          </a:p>
          <a:p>
            <a:pPr lvl="1"/>
            <a:r>
              <a:rPr lang="en-US"/>
              <a:t>Second level</a:t>
            </a:r>
          </a:p>
          <a:p>
            <a:pPr lvl="2"/>
            <a:r>
              <a:rPr lang="en-US"/>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706"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714772" y="677918"/>
            <a:ext cx="6856292" cy="3590596"/>
          </a:xfrm>
        </p:spPr>
        <p:txBody>
          <a:bodyPr>
            <a:normAutofit/>
          </a:bodyPr>
          <a:lstStyle/>
          <a:p>
            <a:r>
              <a:rPr lang="en-US"/>
              <a:t>Video Games &amp; Male Gaze</a:t>
            </a:r>
          </a:p>
        </p:txBody>
      </p:sp>
      <p:sp>
        <p:nvSpPr>
          <p:cNvPr id="5" name="TextBox 4">
            <a:extLst>
              <a:ext uri="{FF2B5EF4-FFF2-40B4-BE49-F238E27FC236}">
                <a16:creationId xmlns:a16="http://schemas.microsoft.com/office/drawing/2014/main" id="{92CCF61E-35BD-1825-25A6-1E70BEE10829}"/>
              </a:ext>
            </a:extLst>
          </p:cNvPr>
          <p:cNvSpPr txBox="1"/>
          <p:nvPr/>
        </p:nvSpPr>
        <p:spPr>
          <a:xfrm>
            <a:off x="8386618" y="4268514"/>
            <a:ext cx="3500582" cy="2031325"/>
          </a:xfrm>
          <a:prstGeom prst="rect">
            <a:avLst/>
          </a:prstGeom>
          <a:noFill/>
        </p:spPr>
        <p:txBody>
          <a:bodyPr wrap="square" lIns="91440" tIns="45720" rIns="91440" bIns="45720" anchor="t">
            <a:spAutoFit/>
          </a:bodyPr>
          <a:lstStyle/>
          <a:p>
            <a:pPr lvl="1"/>
            <a:r>
              <a:rPr lang="en-US">
                <a:solidFill>
                  <a:schemeClr val="bg1"/>
                </a:solidFill>
              </a:rPr>
              <a:t>Brought to you by:</a:t>
            </a:r>
          </a:p>
          <a:p>
            <a:pPr lvl="1"/>
            <a:endParaRPr lang="en-US">
              <a:solidFill>
                <a:schemeClr val="bg1"/>
              </a:solidFill>
            </a:endParaRPr>
          </a:p>
          <a:p>
            <a:pPr marL="742950" lvl="1" indent="-285750">
              <a:buFont typeface="Arial" panose="020B0604020202020204" pitchFamily="34" charset="0"/>
              <a:buChar char="•"/>
            </a:pPr>
            <a:r>
              <a:rPr lang="en-US">
                <a:solidFill>
                  <a:schemeClr val="bg1"/>
                </a:solidFill>
              </a:rPr>
              <a:t>Boitumelo </a:t>
            </a:r>
            <a:r>
              <a:rPr lang="en-US" err="1">
                <a:solidFill>
                  <a:schemeClr val="bg1"/>
                </a:solidFill>
              </a:rPr>
              <a:t>Monaledi</a:t>
            </a:r>
          </a:p>
          <a:p>
            <a:pPr marL="742950" lvl="1" indent="-285750">
              <a:buFont typeface="Arial" panose="020B0604020202020204" pitchFamily="34" charset="0"/>
              <a:buChar char="•"/>
            </a:pPr>
            <a:r>
              <a:rPr lang="en-US">
                <a:solidFill>
                  <a:schemeClr val="bg1"/>
                </a:solidFill>
              </a:rPr>
              <a:t>Gabriel Mortier</a:t>
            </a:r>
          </a:p>
          <a:p>
            <a:pPr marL="742950" lvl="1" indent="-285750">
              <a:buFont typeface="Arial" panose="020B0604020202020204" pitchFamily="34" charset="0"/>
              <a:buChar char="•"/>
            </a:pPr>
            <a:r>
              <a:rPr lang="en-US">
                <a:solidFill>
                  <a:schemeClr val="bg1"/>
                </a:solidFill>
              </a:rPr>
              <a:t>Basel Hussein</a:t>
            </a:r>
          </a:p>
          <a:p>
            <a:pPr marL="742950" lvl="1" indent="-285750">
              <a:buFont typeface="Arial" panose="020B0604020202020204" pitchFamily="34" charset="0"/>
              <a:buChar char="•"/>
            </a:pPr>
            <a:r>
              <a:rPr lang="en-US" err="1">
                <a:solidFill>
                  <a:schemeClr val="bg1"/>
                </a:solidFill>
              </a:rPr>
              <a:t>Supreem</a:t>
            </a:r>
            <a:r>
              <a:rPr lang="en-US">
                <a:solidFill>
                  <a:schemeClr val="bg1"/>
                </a:solidFill>
              </a:rPr>
              <a:t> Thapa</a:t>
            </a:r>
          </a:p>
          <a:p>
            <a:pPr marL="742950" lvl="1" indent="-285750">
              <a:buFont typeface="Arial" panose="020B0604020202020204" pitchFamily="34" charset="0"/>
              <a:buChar char="•"/>
            </a:pPr>
            <a:r>
              <a:rPr lang="en-US" strike="sngStrike">
                <a:solidFill>
                  <a:schemeClr val="bg1"/>
                </a:solidFill>
              </a:rPr>
              <a:t>Daria Roth</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9168-13C3-AA61-543D-BEDE935A4086}"/>
              </a:ext>
            </a:extLst>
          </p:cNvPr>
          <p:cNvSpPr>
            <a:spLocks noGrp="1"/>
          </p:cNvSpPr>
          <p:nvPr>
            <p:ph type="title"/>
          </p:nvPr>
        </p:nvSpPr>
        <p:spPr/>
        <p:txBody>
          <a:bodyPr/>
          <a:lstStyle/>
          <a:p>
            <a:r>
              <a:rPr lang="en-US" dirty="0"/>
              <a:t>Why Do Tropes exist in the first place?</a:t>
            </a:r>
          </a:p>
        </p:txBody>
      </p:sp>
      <p:sp>
        <p:nvSpPr>
          <p:cNvPr id="3" name="Content Placeholder 2">
            <a:extLst>
              <a:ext uri="{FF2B5EF4-FFF2-40B4-BE49-F238E27FC236}">
                <a16:creationId xmlns:a16="http://schemas.microsoft.com/office/drawing/2014/main" id="{46064320-6FE2-8619-B839-00ADF40DBC02}"/>
              </a:ext>
            </a:extLst>
          </p:cNvPr>
          <p:cNvSpPr>
            <a:spLocks noGrp="1"/>
          </p:cNvSpPr>
          <p:nvPr>
            <p:ph sz="half" idx="14"/>
          </p:nvPr>
        </p:nvSpPr>
        <p:spPr/>
        <p:txBody>
          <a:bodyPr>
            <a:normAutofit lnSpcReduction="10000"/>
          </a:bodyPr>
          <a:lstStyle/>
          <a:p>
            <a:pPr marL="342900" indent="-342900">
              <a:buFont typeface="Arial" panose="020B0604020202020204" pitchFamily="34" charset="0"/>
              <a:buChar char="•"/>
            </a:pPr>
            <a:r>
              <a:rPr lang="en-GB" dirty="0"/>
              <a:t>Origins of the Industry</a:t>
            </a:r>
          </a:p>
          <a:p>
            <a:pPr marL="342900" indent="-342900">
              <a:buFont typeface="Arial" panose="020B0604020202020204" pitchFamily="34" charset="0"/>
              <a:buChar char="•"/>
            </a:pPr>
            <a:r>
              <a:rPr lang="en-GB" dirty="0"/>
              <a:t>Target Audience</a:t>
            </a:r>
          </a:p>
          <a:p>
            <a:pPr marL="342900" indent="-342900">
              <a:buFont typeface="Arial" panose="020B0604020202020204" pitchFamily="34" charset="0"/>
              <a:buChar char="•"/>
            </a:pPr>
            <a:r>
              <a:rPr lang="en-GB" dirty="0"/>
              <a:t>Power Dynamics</a:t>
            </a:r>
          </a:p>
          <a:p>
            <a:pPr marL="342900" indent="-342900">
              <a:buFont typeface="Arial" panose="020B0604020202020204" pitchFamily="34" charset="0"/>
              <a:buChar char="•"/>
            </a:pPr>
            <a:r>
              <a:rPr lang="en-GB" dirty="0"/>
              <a:t>Developer Demographics</a:t>
            </a:r>
          </a:p>
          <a:p>
            <a:pPr marL="342900" indent="-342900">
              <a:buFont typeface="Arial" panose="020B0604020202020204" pitchFamily="34" charset="0"/>
              <a:buChar char="•"/>
            </a:pPr>
            <a:r>
              <a:rPr lang="en-GB" dirty="0"/>
              <a:t>Community Influence</a:t>
            </a:r>
            <a:endParaRPr lang="en-US" dirty="0"/>
          </a:p>
        </p:txBody>
      </p:sp>
      <p:sp>
        <p:nvSpPr>
          <p:cNvPr id="4" name="Slide Number Placeholder 3">
            <a:extLst>
              <a:ext uri="{FF2B5EF4-FFF2-40B4-BE49-F238E27FC236}">
                <a16:creationId xmlns:a16="http://schemas.microsoft.com/office/drawing/2014/main" id="{8731B7EE-11C7-D765-4645-3622977707DA}"/>
              </a:ext>
            </a:extLst>
          </p:cNvPr>
          <p:cNvSpPr>
            <a:spLocks noGrp="1"/>
          </p:cNvSpPr>
          <p:nvPr>
            <p:ph type="sldNum" sz="quarter" idx="12"/>
          </p:nvPr>
        </p:nvSpPr>
        <p:spPr/>
        <p:txBody>
          <a:bodyPr/>
          <a:lstStyle/>
          <a:p>
            <a:fld id="{B5CEABB6-07DC-46E8-9B57-56EC44A396E5}" type="slidenum">
              <a:rPr lang="en-US" smtClean="0"/>
              <a:pPr/>
              <a:t>10</a:t>
            </a:fld>
            <a:endParaRPr lang="en-US"/>
          </a:p>
        </p:txBody>
      </p:sp>
    </p:spTree>
    <p:extLst>
      <p:ext uri="{BB962C8B-B14F-4D97-AF65-F5344CB8AC3E}">
        <p14:creationId xmlns:p14="http://schemas.microsoft.com/office/powerpoint/2010/main" val="2077403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957050" y="1445268"/>
            <a:ext cx="6414345" cy="1465299"/>
          </a:xfrm>
        </p:spPr>
        <p:txBody>
          <a:bodyPr anchor="b">
            <a:normAutofit/>
          </a:bodyPr>
          <a:lstStyle/>
          <a:p>
            <a:r>
              <a:rPr lang="en-US"/>
              <a:t>Question 1</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957051" y="2912942"/>
            <a:ext cx="6449785" cy="1029586"/>
          </a:xfrm>
        </p:spPr>
        <p:txBody>
          <a:bodyPr vert="horz" lIns="91440" tIns="45720" rIns="91440" bIns="45720" rtlCol="0" anchor="t">
            <a:noAutofit/>
          </a:bodyPr>
          <a:lstStyle/>
          <a:p>
            <a:pPr>
              <a:lnSpc>
                <a:spcPct val="140000"/>
              </a:lnSpc>
            </a:pPr>
            <a:r>
              <a:rPr lang="en-GB" sz="1800"/>
              <a:t>How has the representation of female lead characters in video games evolved over time, and to what extent are they sexualized in these roles?</a:t>
            </a:r>
            <a:endParaRPr lang="en-US" sz="1800"/>
          </a:p>
        </p:txBody>
      </p:sp>
      <p:sp>
        <p:nvSpPr>
          <p:cNvPr id="9" name="Slide Number Placeholder 3">
            <a:extLst>
              <a:ext uri="{FF2B5EF4-FFF2-40B4-BE49-F238E27FC236}">
                <a16:creationId xmlns:a16="http://schemas.microsoft.com/office/drawing/2014/main" id="{BAB68746-9963-3841-F9FB-41F9BBE37319}"/>
              </a:ext>
            </a:extLst>
          </p:cNvPr>
          <p:cNvSpPr>
            <a:spLocks noGrp="1"/>
          </p:cNvSpPr>
          <p:nvPr>
            <p:ph type="sldNum" sz="quarter" idx="12"/>
          </p:nvPr>
        </p:nvSpPr>
        <p:spPr>
          <a:xfrm>
            <a:off x="11123295" y="6352847"/>
            <a:ext cx="457200" cy="365125"/>
          </a:xfrm>
        </p:spPr>
        <p:txBody>
          <a:bodyPr/>
          <a:lstStyle/>
          <a:p>
            <a:pPr>
              <a:spcAft>
                <a:spcPts val="600"/>
              </a:spcAft>
            </a:pPr>
            <a:fld id="{B5CEABB6-07DC-46E8-9B57-56EC44A396E5}" type="slidenum">
              <a:rPr lang="en-US" smtClean="0"/>
              <a:pPr>
                <a:spcAft>
                  <a:spcPts val="600"/>
                </a:spcAft>
              </a:pPr>
              <a:t>11</a:t>
            </a:fld>
            <a:endParaRPr lang="en-US"/>
          </a:p>
        </p:txBody>
      </p:sp>
      <p:sp>
        <p:nvSpPr>
          <p:cNvPr id="4" name="Slide Number Placeholder 3" hidden="1">
            <a:extLst>
              <a:ext uri="{FF2B5EF4-FFF2-40B4-BE49-F238E27FC236}">
                <a16:creationId xmlns:a16="http://schemas.microsoft.com/office/drawing/2014/main" id="{58D8D8EF-09F7-2BAC-3EC4-6E8F40515A5D}"/>
              </a:ext>
            </a:extLst>
          </p:cNvPr>
          <p:cNvSpPr>
            <a:spLocks noGrp="1"/>
          </p:cNvSpPr>
          <p:nvPr>
            <p:ph type="sldNum" sz="quarter" idx="4294967295"/>
          </p:nvPr>
        </p:nvSpPr>
        <p:spPr>
          <a:xfrm>
            <a:off x="11123295" y="6352847"/>
            <a:ext cx="457200" cy="365125"/>
          </a:xfrm>
        </p:spPr>
        <p:txBody>
          <a:bodyPr/>
          <a:lstStyle/>
          <a:p>
            <a:pPr>
              <a:spcAft>
                <a:spcPts val="600"/>
              </a:spcAft>
            </a:pPr>
            <a:fld id="{B5CEABB6-07DC-46E8-9B57-56EC44A396E5}" type="slidenum">
              <a:rPr lang="en-US" smtClean="0"/>
              <a:pPr>
                <a:spcAft>
                  <a:spcPts val="600"/>
                </a:spcAft>
              </a:pPr>
              <a:t>11</a:t>
            </a:fld>
            <a:endParaRPr lang="en-US"/>
          </a:p>
        </p:txBody>
      </p:sp>
    </p:spTree>
    <p:extLst>
      <p:ext uri="{BB962C8B-B14F-4D97-AF65-F5344CB8AC3E}">
        <p14:creationId xmlns:p14="http://schemas.microsoft.com/office/powerpoint/2010/main" val="300325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9168-13C3-AA61-543D-BEDE935A4086}"/>
              </a:ext>
            </a:extLst>
          </p:cNvPr>
          <p:cNvSpPr>
            <a:spLocks noGrp="1"/>
          </p:cNvSpPr>
          <p:nvPr>
            <p:ph type="title"/>
          </p:nvPr>
        </p:nvSpPr>
        <p:spPr/>
        <p:txBody>
          <a:bodyPr/>
          <a:lstStyle/>
          <a:p>
            <a:r>
              <a:rPr lang="en-US" dirty="0"/>
              <a:t>Why the importance for a female lead?</a:t>
            </a:r>
          </a:p>
        </p:txBody>
      </p:sp>
      <p:sp>
        <p:nvSpPr>
          <p:cNvPr id="3" name="Content Placeholder 2">
            <a:extLst>
              <a:ext uri="{FF2B5EF4-FFF2-40B4-BE49-F238E27FC236}">
                <a16:creationId xmlns:a16="http://schemas.microsoft.com/office/drawing/2014/main" id="{46064320-6FE2-8619-B839-00ADF40DBC02}"/>
              </a:ext>
            </a:extLst>
          </p:cNvPr>
          <p:cNvSpPr>
            <a:spLocks noGrp="1"/>
          </p:cNvSpPr>
          <p:nvPr>
            <p:ph sz="half" idx="14"/>
          </p:nvPr>
        </p:nvSpPr>
        <p:spPr/>
        <p:txBody>
          <a:bodyPr>
            <a:normAutofit/>
          </a:bodyPr>
          <a:lstStyle/>
          <a:p>
            <a:pPr marL="342900" indent="-342900">
              <a:buFont typeface="Arial" panose="020B0604020202020204" pitchFamily="34" charset="0"/>
              <a:buChar char="•"/>
            </a:pPr>
            <a:r>
              <a:rPr lang="en-GB" dirty="0"/>
              <a:t>Representation and Inclusivity</a:t>
            </a:r>
          </a:p>
          <a:p>
            <a:pPr marL="342900" indent="-342900">
              <a:buFont typeface="Arial" panose="020B0604020202020204" pitchFamily="34" charset="0"/>
              <a:buChar char="•"/>
            </a:pPr>
            <a:r>
              <a:rPr lang="en-GB" dirty="0"/>
              <a:t>Broadening Audience Appeal</a:t>
            </a:r>
          </a:p>
          <a:p>
            <a:pPr marL="342900" indent="-342900">
              <a:buFont typeface="Arial" panose="020B0604020202020204" pitchFamily="34" charset="0"/>
              <a:buChar char="•"/>
            </a:pPr>
            <a:r>
              <a:rPr lang="en-GB" dirty="0"/>
              <a:t>Challenging Stereotypes</a:t>
            </a:r>
          </a:p>
          <a:p>
            <a:pPr marL="342900" indent="-342900">
              <a:buFont typeface="Arial" panose="020B0604020202020204" pitchFamily="34" charset="0"/>
              <a:buChar char="•"/>
            </a:pPr>
            <a:r>
              <a:rPr lang="en-GB" dirty="0"/>
              <a:t>Social Impact</a:t>
            </a:r>
            <a:endParaRPr lang="en-US" dirty="0"/>
          </a:p>
        </p:txBody>
      </p:sp>
      <p:sp>
        <p:nvSpPr>
          <p:cNvPr id="4" name="Slide Number Placeholder 3">
            <a:extLst>
              <a:ext uri="{FF2B5EF4-FFF2-40B4-BE49-F238E27FC236}">
                <a16:creationId xmlns:a16="http://schemas.microsoft.com/office/drawing/2014/main" id="{8731B7EE-11C7-D765-4645-3622977707DA}"/>
              </a:ext>
            </a:extLst>
          </p:cNvPr>
          <p:cNvSpPr>
            <a:spLocks noGrp="1"/>
          </p:cNvSpPr>
          <p:nvPr>
            <p:ph type="sldNum" sz="quarter" idx="12"/>
          </p:nvPr>
        </p:nvSpPr>
        <p:spPr/>
        <p:txBody>
          <a:bodyPr/>
          <a:lstStyle/>
          <a:p>
            <a:fld id="{B5CEABB6-07DC-46E8-9B57-56EC44A396E5}" type="slidenum">
              <a:rPr lang="en-US" smtClean="0"/>
              <a:pPr/>
              <a:t>12</a:t>
            </a:fld>
            <a:endParaRPr lang="en-US"/>
          </a:p>
        </p:txBody>
      </p:sp>
    </p:spTree>
    <p:extLst>
      <p:ext uri="{BB962C8B-B14F-4D97-AF65-F5344CB8AC3E}">
        <p14:creationId xmlns:p14="http://schemas.microsoft.com/office/powerpoint/2010/main" val="4001333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9DB6119-903B-75F5-113C-EDB62FEB56D8}"/>
              </a:ext>
            </a:extLst>
          </p:cNvPr>
          <p:cNvSpPr>
            <a:spLocks noGrp="1"/>
          </p:cNvSpPr>
          <p:nvPr>
            <p:ph type="title"/>
          </p:nvPr>
        </p:nvSpPr>
        <p:spPr>
          <a:xfrm>
            <a:off x="369802" y="376947"/>
            <a:ext cx="9389288" cy="1362456"/>
          </a:xfrm>
        </p:spPr>
        <p:txBody>
          <a:bodyPr anchor="t">
            <a:normAutofit/>
          </a:bodyPr>
          <a:lstStyle/>
          <a:p>
            <a:r>
              <a:rPr lang="en-US"/>
              <a:t>Example of female lead</a:t>
            </a:r>
          </a:p>
        </p:txBody>
      </p:sp>
      <p:sp>
        <p:nvSpPr>
          <p:cNvPr id="20" name="Slide Number Placeholder 2">
            <a:extLst>
              <a:ext uri="{FF2B5EF4-FFF2-40B4-BE49-F238E27FC236}">
                <a16:creationId xmlns:a16="http://schemas.microsoft.com/office/drawing/2014/main" id="{D615BD93-5943-5A52-7234-116E3FAC9E61}"/>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13</a:t>
            </a:fld>
            <a:endParaRPr lang="en-US"/>
          </a:p>
        </p:txBody>
      </p:sp>
      <p:sp>
        <p:nvSpPr>
          <p:cNvPr id="15" name="Text Placeholder 2">
            <a:extLst>
              <a:ext uri="{FF2B5EF4-FFF2-40B4-BE49-F238E27FC236}">
                <a16:creationId xmlns:a16="http://schemas.microsoft.com/office/drawing/2014/main" id="{8D549C38-9D83-9868-ACB5-12CF0C65E06D}"/>
              </a:ext>
            </a:extLst>
          </p:cNvPr>
          <p:cNvSpPr>
            <a:spLocks noGrp="1"/>
          </p:cNvSpPr>
          <p:nvPr>
            <p:ph sz="half" idx="15"/>
          </p:nvPr>
        </p:nvSpPr>
        <p:spPr>
          <a:xfrm>
            <a:off x="6168662" y="1769210"/>
            <a:ext cx="4947735" cy="4388228"/>
          </a:xfrm>
        </p:spPr>
        <p:txBody>
          <a:bodyPr vert="horz" lIns="91440" tIns="45720" rIns="91440" bIns="45720" rtlCol="0" anchor="t">
            <a:normAutofit/>
          </a:bodyPr>
          <a:lstStyle/>
          <a:p>
            <a:pPr marL="0" indent="0">
              <a:buNone/>
            </a:pPr>
            <a:r>
              <a:rPr lang="en-US" sz="2800"/>
              <a:t>Faith Connors</a:t>
            </a:r>
          </a:p>
          <a:p>
            <a:endParaRPr lang="en-GB"/>
          </a:p>
          <a:p>
            <a:r>
              <a:rPr lang="en-GB"/>
              <a:t>Critics consider Faith Connors a significant game character in popular culture.</a:t>
            </a:r>
          </a:p>
          <a:p>
            <a:endParaRPr lang="en-GB"/>
          </a:p>
          <a:p>
            <a:r>
              <a:rPr lang="en-GB"/>
              <a:t> As the protagonist of the Mirror's Edge series, she is praised for her agility and unique parkour-based gameplay. </a:t>
            </a:r>
          </a:p>
          <a:p>
            <a:endParaRPr lang="en-US"/>
          </a:p>
        </p:txBody>
      </p:sp>
      <p:sp>
        <p:nvSpPr>
          <p:cNvPr id="3" name="Espace réservé du numéro de diapositive 2" hidden="1">
            <a:extLst>
              <a:ext uri="{FF2B5EF4-FFF2-40B4-BE49-F238E27FC236}">
                <a16:creationId xmlns:a16="http://schemas.microsoft.com/office/drawing/2014/main" id="{B3944723-E77E-D81B-101C-91A8BF8D3480}"/>
              </a:ext>
            </a:extLst>
          </p:cNvPr>
          <p:cNvSpPr>
            <a:spLocks noGrp="1"/>
          </p:cNvSpPr>
          <p:nvPr>
            <p:ph type="sldNum" sz="quarter" idx="4294967295"/>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13</a:t>
            </a:fld>
            <a:endParaRPr lang="en-US"/>
          </a:p>
        </p:txBody>
      </p:sp>
      <p:pic>
        <p:nvPicPr>
          <p:cNvPr id="1026" name="Picture 2" descr="Faith Connors - Mirror's Edge - Parkour - Writeups.org">
            <a:extLst>
              <a:ext uri="{FF2B5EF4-FFF2-40B4-BE49-F238E27FC236}">
                <a16:creationId xmlns:a16="http://schemas.microsoft.com/office/drawing/2014/main" id="{959CFACC-BE73-837D-ACC4-8689D2513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73" y="1730991"/>
            <a:ext cx="5929501" cy="413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1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CD9E5-6126-E465-3563-A70A2FBE2116}"/>
              </a:ext>
            </a:extLst>
          </p:cNvPr>
          <p:cNvSpPr>
            <a:spLocks noGrp="1"/>
          </p:cNvSpPr>
          <p:nvPr>
            <p:ph type="title"/>
          </p:nvPr>
        </p:nvSpPr>
        <p:spPr>
          <a:xfrm>
            <a:off x="381876" y="346763"/>
            <a:ext cx="9389288" cy="1362456"/>
          </a:xfrm>
        </p:spPr>
        <p:txBody>
          <a:bodyPr/>
          <a:lstStyle/>
          <a:p>
            <a:r>
              <a:rPr lang="fr-FR"/>
              <a:t>Sexualisation</a:t>
            </a:r>
          </a:p>
        </p:txBody>
      </p:sp>
      <p:sp>
        <p:nvSpPr>
          <p:cNvPr id="3" name="Espace réservé du numéro de diapositive 2">
            <a:extLst>
              <a:ext uri="{FF2B5EF4-FFF2-40B4-BE49-F238E27FC236}">
                <a16:creationId xmlns:a16="http://schemas.microsoft.com/office/drawing/2014/main" id="{AAAC39E1-0C13-36CA-4B10-E2DDFD67B895}"/>
              </a:ext>
            </a:extLst>
          </p:cNvPr>
          <p:cNvSpPr>
            <a:spLocks noGrp="1"/>
          </p:cNvSpPr>
          <p:nvPr>
            <p:ph type="sldNum" sz="quarter" idx="12"/>
          </p:nvPr>
        </p:nvSpPr>
        <p:spPr/>
        <p:txBody>
          <a:bodyPr/>
          <a:lstStyle/>
          <a:p>
            <a:fld id="{B5CEABB6-07DC-46E8-9B57-56EC44A396E5}" type="slidenum">
              <a:rPr lang="en-US" smtClean="0"/>
              <a:pPr/>
              <a:t>14</a:t>
            </a:fld>
            <a:endParaRPr lang="en-US"/>
          </a:p>
        </p:txBody>
      </p:sp>
      <p:sp>
        <p:nvSpPr>
          <p:cNvPr id="8" name="Espace réservé du contenu 7">
            <a:extLst>
              <a:ext uri="{FF2B5EF4-FFF2-40B4-BE49-F238E27FC236}">
                <a16:creationId xmlns:a16="http://schemas.microsoft.com/office/drawing/2014/main" id="{4F7D6C4E-6997-8C35-6B54-D03E15FE3157}"/>
              </a:ext>
            </a:extLst>
          </p:cNvPr>
          <p:cNvSpPr>
            <a:spLocks noGrp="1"/>
          </p:cNvSpPr>
          <p:nvPr>
            <p:ph sz="half" idx="14"/>
          </p:nvPr>
        </p:nvSpPr>
        <p:spPr>
          <a:xfrm>
            <a:off x="3926060" y="2830033"/>
            <a:ext cx="6482058" cy="3505200"/>
          </a:xfrm>
        </p:spPr>
        <p:txBody>
          <a:bodyPr vert="horz" lIns="91440" tIns="45720" rIns="91440" bIns="45720" rtlCol="0" anchor="t">
            <a:normAutofit/>
          </a:bodyPr>
          <a:lstStyle/>
          <a:p>
            <a:r>
              <a:rPr lang="en-GB"/>
              <a:t>Faith stands out as a strong, independent, and non-sexualized female lead, breaking away from typical game character archetypes.</a:t>
            </a:r>
          </a:p>
          <a:p>
            <a:r>
              <a:rPr lang="en-GB"/>
              <a:t>Her role has sparked discussions about diversity and representation in games, with viewpoints ranging from a positive step forward to debates on her character's development.</a:t>
            </a:r>
            <a:endParaRPr lang="en-US"/>
          </a:p>
          <a:p>
            <a:endParaRPr lang="fr-FR"/>
          </a:p>
        </p:txBody>
      </p:sp>
      <p:pic>
        <p:nvPicPr>
          <p:cNvPr id="2050" name="Picture 2" descr="undefined">
            <a:extLst>
              <a:ext uri="{FF2B5EF4-FFF2-40B4-BE49-F238E27FC236}">
                <a16:creationId xmlns:a16="http://schemas.microsoft.com/office/drawing/2014/main" id="{56B0768F-497F-24FC-9A93-65DD8D753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933" y="1042987"/>
            <a:ext cx="1143000" cy="549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1616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9DB6119-903B-75F5-113C-EDB62FEB56D8}"/>
              </a:ext>
            </a:extLst>
          </p:cNvPr>
          <p:cNvSpPr>
            <a:spLocks noGrp="1"/>
          </p:cNvSpPr>
          <p:nvPr>
            <p:ph type="title"/>
          </p:nvPr>
        </p:nvSpPr>
        <p:spPr>
          <a:xfrm>
            <a:off x="369802" y="376947"/>
            <a:ext cx="9389288" cy="1362456"/>
          </a:xfrm>
        </p:spPr>
        <p:txBody>
          <a:bodyPr anchor="t">
            <a:normAutofit/>
          </a:bodyPr>
          <a:lstStyle/>
          <a:p>
            <a:r>
              <a:rPr lang="en-US"/>
              <a:t>Example of female lead</a:t>
            </a:r>
          </a:p>
        </p:txBody>
      </p:sp>
      <p:sp>
        <p:nvSpPr>
          <p:cNvPr id="20" name="Slide Number Placeholder 2">
            <a:extLst>
              <a:ext uri="{FF2B5EF4-FFF2-40B4-BE49-F238E27FC236}">
                <a16:creationId xmlns:a16="http://schemas.microsoft.com/office/drawing/2014/main" id="{D615BD93-5943-5A52-7234-116E3FAC9E61}"/>
              </a:ext>
            </a:extLst>
          </p:cNvPr>
          <p:cNvSpPr>
            <a:spLocks noGrp="1"/>
          </p:cNvSpPr>
          <p:nvPr>
            <p:ph type="sldNum" sz="quarter" idx="12"/>
          </p:nvPr>
        </p:nvSpPr>
        <p:spPr>
          <a:xfrm>
            <a:off x="11123295" y="6356350"/>
            <a:ext cx="457200" cy="365125"/>
          </a:xfrm>
        </p:spPr>
        <p:txBody>
          <a:bodyPr/>
          <a:lstStyle/>
          <a:p>
            <a:pPr>
              <a:spcAft>
                <a:spcPts val="600"/>
              </a:spcAft>
            </a:pPr>
            <a:fld id="{B5CEABB6-07DC-46E8-9B57-56EC44A396E5}" type="slidenum">
              <a:rPr lang="en-US" smtClean="0"/>
              <a:pPr>
                <a:spcAft>
                  <a:spcPts val="600"/>
                </a:spcAft>
              </a:pPr>
              <a:t>15</a:t>
            </a:fld>
            <a:endParaRPr lang="en-US"/>
          </a:p>
        </p:txBody>
      </p:sp>
      <p:pic>
        <p:nvPicPr>
          <p:cNvPr id="7" name="Image 6" descr="Une image contenant arme, habits, personne, Visage humain&#10;&#10;Description générée automatiquement">
            <a:extLst>
              <a:ext uri="{FF2B5EF4-FFF2-40B4-BE49-F238E27FC236}">
                <a16:creationId xmlns:a16="http://schemas.microsoft.com/office/drawing/2014/main" id="{BB260312-3159-1B35-A930-59133986C2A8}"/>
              </a:ext>
            </a:extLst>
          </p:cNvPr>
          <p:cNvPicPr>
            <a:picLocks noChangeAspect="1"/>
          </p:cNvPicPr>
          <p:nvPr/>
        </p:nvPicPr>
        <p:blipFill rotWithShape="1">
          <a:blip r:embed="rId2"/>
          <a:srcRect r="4" b="22369"/>
          <a:stretch/>
        </p:blipFill>
        <p:spPr>
          <a:xfrm>
            <a:off x="369800" y="1752172"/>
            <a:ext cx="5632621" cy="4402248"/>
          </a:xfrm>
          <a:prstGeom prst="rect">
            <a:avLst/>
          </a:prstGeom>
          <a:noFill/>
        </p:spPr>
      </p:pic>
      <p:sp>
        <p:nvSpPr>
          <p:cNvPr id="15" name="Text Placeholder 2">
            <a:extLst>
              <a:ext uri="{FF2B5EF4-FFF2-40B4-BE49-F238E27FC236}">
                <a16:creationId xmlns:a16="http://schemas.microsoft.com/office/drawing/2014/main" id="{8D549C38-9D83-9868-ACB5-12CF0C65E06D}"/>
              </a:ext>
            </a:extLst>
          </p:cNvPr>
          <p:cNvSpPr>
            <a:spLocks noGrp="1"/>
          </p:cNvSpPr>
          <p:nvPr>
            <p:ph sz="half" idx="15"/>
          </p:nvPr>
        </p:nvSpPr>
        <p:spPr>
          <a:xfrm>
            <a:off x="6116961" y="1961804"/>
            <a:ext cx="5007810" cy="4525614"/>
          </a:xfrm>
        </p:spPr>
        <p:txBody>
          <a:bodyPr vert="horz" lIns="91440" tIns="45720" rIns="91440" bIns="45720" rtlCol="0" anchor="t">
            <a:normAutofit/>
          </a:bodyPr>
          <a:lstStyle/>
          <a:p>
            <a:pPr marL="0" indent="0">
              <a:buNone/>
            </a:pPr>
            <a:r>
              <a:rPr lang="en-US" sz="2800"/>
              <a:t>Lara Croft</a:t>
            </a:r>
          </a:p>
          <a:p>
            <a:pPr marL="0" indent="0">
              <a:buNone/>
            </a:pPr>
            <a:endParaRPr lang="en-US" sz="2800"/>
          </a:p>
          <a:p>
            <a:r>
              <a:rPr lang="en-US" sz="2000">
                <a:solidFill>
                  <a:srgbClr val="000000"/>
                </a:solidFill>
                <a:ea typeface="+mn-lt"/>
                <a:cs typeface="+mn-lt"/>
              </a:rPr>
              <a:t>Lara Croft is a character and the main protagonist of the video game franchise Tomb Raider.</a:t>
            </a:r>
            <a:endParaRPr lang="en-US" sz="2000"/>
          </a:p>
          <a:p>
            <a:endParaRPr lang="en-US" sz="2800">
              <a:solidFill>
                <a:srgbClr val="000000"/>
              </a:solidFill>
              <a:ea typeface="+mn-lt"/>
              <a:cs typeface="+mn-lt"/>
            </a:endParaRPr>
          </a:p>
          <a:p>
            <a:r>
              <a:rPr lang="en-US" sz="2000">
                <a:solidFill>
                  <a:srgbClr val="202122"/>
                </a:solidFill>
                <a:ea typeface="+mn-lt"/>
                <a:cs typeface="+mn-lt"/>
              </a:rPr>
              <a:t>Critics consider Lara Croft a significant game character in popular culture. </a:t>
            </a:r>
            <a:endParaRPr lang="en-US" sz="2000">
              <a:solidFill>
                <a:srgbClr val="000000"/>
              </a:solidFill>
              <a:ea typeface="+mn-lt"/>
              <a:cs typeface="+mn-lt"/>
            </a:endParaRPr>
          </a:p>
          <a:p>
            <a:endParaRPr lang="en-US" sz="2000">
              <a:solidFill>
                <a:srgbClr val="202122"/>
              </a:solidFill>
              <a:ea typeface="+mn-lt"/>
              <a:cs typeface="+mn-lt"/>
            </a:endParaRPr>
          </a:p>
          <a:p>
            <a:r>
              <a:rPr lang="en-US" sz="2000">
                <a:solidFill>
                  <a:srgbClr val="202122"/>
                </a:solidFill>
                <a:ea typeface="+mn-lt"/>
                <a:cs typeface="+mn-lt"/>
              </a:rPr>
              <a:t>She is among the first video game characters to be successfully adapted to film.</a:t>
            </a:r>
            <a:endParaRPr lang="en-US" sz="2000">
              <a:solidFill>
                <a:srgbClr val="000000"/>
              </a:solidFill>
              <a:ea typeface="+mn-lt"/>
              <a:cs typeface="+mn-lt"/>
            </a:endParaRPr>
          </a:p>
          <a:p>
            <a:endParaRPr lang="en-US" sz="2000">
              <a:solidFill>
                <a:srgbClr val="202122"/>
              </a:solidFill>
            </a:endParaRPr>
          </a:p>
          <a:p>
            <a:endParaRPr lang="en-US"/>
          </a:p>
          <a:p>
            <a:endParaRPr lang="en-US"/>
          </a:p>
        </p:txBody>
      </p:sp>
      <p:sp>
        <p:nvSpPr>
          <p:cNvPr id="3" name="Espace réservé du numéro de diapositive 2" hidden="1">
            <a:extLst>
              <a:ext uri="{FF2B5EF4-FFF2-40B4-BE49-F238E27FC236}">
                <a16:creationId xmlns:a16="http://schemas.microsoft.com/office/drawing/2014/main" id="{B3944723-E77E-D81B-101C-91A8BF8D3480}"/>
              </a:ext>
            </a:extLst>
          </p:cNvPr>
          <p:cNvSpPr>
            <a:spLocks noGrp="1"/>
          </p:cNvSpPr>
          <p:nvPr>
            <p:ph type="sldNum" sz="quarter" idx="4294967295"/>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15</a:t>
            </a:fld>
            <a:endParaRPr lang="en-US"/>
          </a:p>
        </p:txBody>
      </p:sp>
    </p:spTree>
    <p:extLst>
      <p:ext uri="{BB962C8B-B14F-4D97-AF65-F5344CB8AC3E}">
        <p14:creationId xmlns:p14="http://schemas.microsoft.com/office/powerpoint/2010/main" val="2442413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CD9E5-6126-E465-3563-A70A2FBE2116}"/>
              </a:ext>
            </a:extLst>
          </p:cNvPr>
          <p:cNvSpPr>
            <a:spLocks noGrp="1"/>
          </p:cNvSpPr>
          <p:nvPr>
            <p:ph type="title"/>
          </p:nvPr>
        </p:nvSpPr>
        <p:spPr>
          <a:xfrm>
            <a:off x="381876" y="346763"/>
            <a:ext cx="9389288" cy="1362456"/>
          </a:xfrm>
        </p:spPr>
        <p:txBody>
          <a:bodyPr/>
          <a:lstStyle/>
          <a:p>
            <a:r>
              <a:rPr lang="fr-FR"/>
              <a:t>Sexualisation</a:t>
            </a:r>
          </a:p>
        </p:txBody>
      </p:sp>
      <p:sp>
        <p:nvSpPr>
          <p:cNvPr id="3" name="Espace réservé du numéro de diapositive 2">
            <a:extLst>
              <a:ext uri="{FF2B5EF4-FFF2-40B4-BE49-F238E27FC236}">
                <a16:creationId xmlns:a16="http://schemas.microsoft.com/office/drawing/2014/main" id="{AAAC39E1-0C13-36CA-4B10-E2DDFD67B895}"/>
              </a:ext>
            </a:extLst>
          </p:cNvPr>
          <p:cNvSpPr>
            <a:spLocks noGrp="1"/>
          </p:cNvSpPr>
          <p:nvPr>
            <p:ph type="sldNum" sz="quarter" idx="12"/>
          </p:nvPr>
        </p:nvSpPr>
        <p:spPr/>
        <p:txBody>
          <a:bodyPr/>
          <a:lstStyle/>
          <a:p>
            <a:fld id="{B5CEABB6-07DC-46E8-9B57-56EC44A396E5}" type="slidenum">
              <a:rPr lang="en-US" dirty="0" smtClean="0"/>
              <a:pPr/>
              <a:t>16</a:t>
            </a:fld>
            <a:endParaRPr lang="en-US"/>
          </a:p>
        </p:txBody>
      </p:sp>
      <p:sp>
        <p:nvSpPr>
          <p:cNvPr id="8" name="Espace réservé du contenu 7">
            <a:extLst>
              <a:ext uri="{FF2B5EF4-FFF2-40B4-BE49-F238E27FC236}">
                <a16:creationId xmlns:a16="http://schemas.microsoft.com/office/drawing/2014/main" id="{4F7D6C4E-6997-8C35-6B54-D03E15FE3157}"/>
              </a:ext>
            </a:extLst>
          </p:cNvPr>
          <p:cNvSpPr>
            <a:spLocks noGrp="1"/>
          </p:cNvSpPr>
          <p:nvPr>
            <p:ph sz="half" idx="14"/>
          </p:nvPr>
        </p:nvSpPr>
        <p:spPr>
          <a:xfrm>
            <a:off x="3739990" y="1961707"/>
            <a:ext cx="7173174" cy="3646967"/>
          </a:xfrm>
        </p:spPr>
        <p:txBody>
          <a:bodyPr vert="horz" lIns="91440" tIns="45720" rIns="91440" bIns="45720" rtlCol="0" anchor="t">
            <a:normAutofit/>
          </a:bodyPr>
          <a:lstStyle/>
          <a:p>
            <a:r>
              <a:rPr lang="en-US" sz="2400">
                <a:solidFill>
                  <a:srgbClr val="202122"/>
                </a:solidFill>
                <a:ea typeface="+mn-lt"/>
                <a:cs typeface="+mn-lt"/>
              </a:rPr>
              <a:t>Lara Croft is also considered a </a:t>
            </a:r>
            <a:r>
              <a:rPr lang="en-US" sz="2400" b="1">
                <a:solidFill>
                  <a:srgbClr val="202122"/>
                </a:solidFill>
                <a:ea typeface="+mn-lt"/>
                <a:cs typeface="+mn-lt"/>
              </a:rPr>
              <a:t>sex symbol</a:t>
            </a:r>
            <a:r>
              <a:rPr lang="en-US" sz="2400">
                <a:solidFill>
                  <a:srgbClr val="202122"/>
                </a:solidFill>
                <a:ea typeface="+mn-lt"/>
                <a:cs typeface="+mn-lt"/>
              </a:rPr>
              <a:t>, one of the earliest in the industry.</a:t>
            </a:r>
            <a:endParaRPr lang="en-US" sz="2400">
              <a:ea typeface="+mn-lt"/>
              <a:cs typeface="+mn-lt"/>
            </a:endParaRPr>
          </a:p>
          <a:p>
            <a:endParaRPr lang="en-US" sz="2400">
              <a:solidFill>
                <a:srgbClr val="202122"/>
              </a:solidFill>
              <a:ea typeface="+mn-lt"/>
              <a:cs typeface="+mn-lt"/>
            </a:endParaRPr>
          </a:p>
          <a:p>
            <a:r>
              <a:rPr lang="en-US" sz="2400">
                <a:solidFill>
                  <a:srgbClr val="202122"/>
                </a:solidFill>
                <a:ea typeface="+mn-lt"/>
                <a:cs typeface="+mn-lt"/>
              </a:rPr>
              <a:t>Viewpoints range from a positive agent of change in video games to </a:t>
            </a:r>
            <a:r>
              <a:rPr lang="en-US" sz="2400" b="1">
                <a:solidFill>
                  <a:srgbClr val="202122"/>
                </a:solidFill>
                <a:ea typeface="+mn-lt"/>
                <a:cs typeface="+mn-lt"/>
              </a:rPr>
              <a:t>a negative role model </a:t>
            </a:r>
            <a:r>
              <a:rPr lang="en-US" sz="2400">
                <a:solidFill>
                  <a:srgbClr val="202122"/>
                </a:solidFill>
                <a:ea typeface="+mn-lt"/>
                <a:cs typeface="+mn-lt"/>
              </a:rPr>
              <a:t>for young girls.</a:t>
            </a:r>
          </a:p>
          <a:p>
            <a:endParaRPr lang="en-US" sz="2400">
              <a:solidFill>
                <a:srgbClr val="202122"/>
              </a:solidFill>
              <a:ea typeface="+mn-lt"/>
              <a:cs typeface="+mn-lt"/>
            </a:endParaRPr>
          </a:p>
          <a:p>
            <a:r>
              <a:rPr lang="en-US" sz="2400">
                <a:solidFill>
                  <a:srgbClr val="202122"/>
                </a:solidFill>
                <a:ea typeface="+mn-lt"/>
                <a:cs typeface="+mn-lt"/>
              </a:rPr>
              <a:t>Australian feminist scholar Germaine Greer </a:t>
            </a:r>
            <a:r>
              <a:rPr lang="en-US" sz="2400" err="1">
                <a:solidFill>
                  <a:srgbClr val="202122"/>
                </a:solidFill>
                <a:ea typeface="+mn-lt"/>
                <a:cs typeface="+mn-lt"/>
              </a:rPr>
              <a:t>criticised</a:t>
            </a:r>
            <a:r>
              <a:rPr lang="en-US" sz="2400">
                <a:solidFill>
                  <a:srgbClr val="202122"/>
                </a:solidFill>
                <a:ea typeface="+mn-lt"/>
                <a:cs typeface="+mn-lt"/>
              </a:rPr>
              <a:t> her as an embodiment of male fantasies.</a:t>
            </a:r>
            <a:endParaRPr lang="en-US" sz="2400">
              <a:ea typeface="+mn-lt"/>
              <a:cs typeface="+mn-lt"/>
            </a:endParaRPr>
          </a:p>
        </p:txBody>
      </p:sp>
      <p:pic>
        <p:nvPicPr>
          <p:cNvPr id="9" name="Image 8" descr="Une image contenant dessin humoristique, joint, Cuisse, chaussures&#10;&#10;Description générée automatiquement">
            <a:extLst>
              <a:ext uri="{FF2B5EF4-FFF2-40B4-BE49-F238E27FC236}">
                <a16:creationId xmlns:a16="http://schemas.microsoft.com/office/drawing/2014/main" id="{4FCB515D-76DA-694F-DE4C-B762F909F719}"/>
              </a:ext>
            </a:extLst>
          </p:cNvPr>
          <p:cNvPicPr>
            <a:picLocks noChangeAspect="1"/>
          </p:cNvPicPr>
          <p:nvPr/>
        </p:nvPicPr>
        <p:blipFill>
          <a:blip r:embed="rId2"/>
          <a:stretch>
            <a:fillRect/>
          </a:stretch>
        </p:blipFill>
        <p:spPr>
          <a:xfrm>
            <a:off x="381001" y="1302489"/>
            <a:ext cx="2813589" cy="4817075"/>
          </a:xfrm>
          <a:prstGeom prst="rect">
            <a:avLst/>
          </a:prstGeom>
        </p:spPr>
      </p:pic>
      <p:sp>
        <p:nvSpPr>
          <p:cNvPr id="10" name="ZoneTexte 9">
            <a:extLst>
              <a:ext uri="{FF2B5EF4-FFF2-40B4-BE49-F238E27FC236}">
                <a16:creationId xmlns:a16="http://schemas.microsoft.com/office/drawing/2014/main" id="{E5CD61D2-04EF-799A-C62C-D4D980855A04}"/>
              </a:ext>
            </a:extLst>
          </p:cNvPr>
          <p:cNvSpPr txBox="1"/>
          <p:nvPr/>
        </p:nvSpPr>
        <p:spPr>
          <a:xfrm>
            <a:off x="150630" y="6264348"/>
            <a:ext cx="35884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1200">
                <a:ea typeface="+mn-lt"/>
                <a:cs typeface="+mn-lt"/>
              </a:rPr>
              <a:t>Lara Croft </a:t>
            </a:r>
            <a:r>
              <a:rPr lang="fr-FR" sz="1200" err="1">
                <a:ea typeface="+mn-lt"/>
                <a:cs typeface="+mn-lt"/>
              </a:rPr>
              <a:t>from</a:t>
            </a:r>
            <a:r>
              <a:rPr lang="fr-FR" sz="1200">
                <a:ea typeface="+mn-lt"/>
                <a:cs typeface="+mn-lt"/>
              </a:rPr>
              <a:t> Tomb Raider I-III </a:t>
            </a:r>
            <a:r>
              <a:rPr lang="fr-FR" sz="1200" err="1">
                <a:ea typeface="+mn-lt"/>
                <a:cs typeface="+mn-lt"/>
              </a:rPr>
              <a:t>Remastered</a:t>
            </a:r>
            <a:r>
              <a:rPr lang="fr-FR" sz="1200">
                <a:ea typeface="+mn-lt"/>
                <a:cs typeface="+mn-lt"/>
              </a:rPr>
              <a:t> in </a:t>
            </a:r>
            <a:r>
              <a:rPr lang="fr-FR" sz="1200" err="1">
                <a:ea typeface="+mn-lt"/>
                <a:cs typeface="+mn-lt"/>
              </a:rPr>
              <a:t>her</a:t>
            </a:r>
            <a:r>
              <a:rPr lang="fr-FR" sz="1200">
                <a:ea typeface="+mn-lt"/>
                <a:cs typeface="+mn-lt"/>
              </a:rPr>
              <a:t> signature </a:t>
            </a:r>
            <a:r>
              <a:rPr lang="fr-FR" sz="1200" err="1">
                <a:ea typeface="+mn-lt"/>
                <a:cs typeface="+mn-lt"/>
              </a:rPr>
              <a:t>outfit</a:t>
            </a:r>
            <a:r>
              <a:rPr lang="fr-FR" sz="1200">
                <a:ea typeface="+mn-lt"/>
                <a:cs typeface="+mn-lt"/>
              </a:rPr>
              <a:t> </a:t>
            </a:r>
            <a:r>
              <a:rPr lang="fr-FR" sz="1200" err="1">
                <a:ea typeface="+mn-lt"/>
                <a:cs typeface="+mn-lt"/>
              </a:rPr>
              <a:t>worn</a:t>
            </a:r>
            <a:r>
              <a:rPr lang="fr-FR" sz="1200">
                <a:ea typeface="+mn-lt"/>
                <a:cs typeface="+mn-lt"/>
              </a:rPr>
              <a:t> in </a:t>
            </a:r>
            <a:r>
              <a:rPr lang="fr-FR" sz="1200" err="1">
                <a:ea typeface="+mn-lt"/>
                <a:cs typeface="+mn-lt"/>
              </a:rPr>
              <a:t>many</a:t>
            </a:r>
            <a:r>
              <a:rPr lang="fr-FR" sz="1200">
                <a:ea typeface="+mn-lt"/>
                <a:cs typeface="+mn-lt"/>
              </a:rPr>
              <a:t> </a:t>
            </a:r>
            <a:r>
              <a:rPr lang="fr-FR" sz="1200" err="1">
                <a:ea typeface="+mn-lt"/>
                <a:cs typeface="+mn-lt"/>
              </a:rPr>
              <a:t>games</a:t>
            </a:r>
            <a:r>
              <a:rPr lang="fr-FR" sz="1200">
                <a:ea typeface="+mn-lt"/>
                <a:cs typeface="+mn-lt"/>
              </a:rPr>
              <a:t>.</a:t>
            </a:r>
            <a:endParaRPr lang="fr-FR" sz="1200" err="1"/>
          </a:p>
        </p:txBody>
      </p:sp>
    </p:spTree>
    <p:extLst>
      <p:ext uri="{BB962C8B-B14F-4D97-AF65-F5344CB8AC3E}">
        <p14:creationId xmlns:p14="http://schemas.microsoft.com/office/powerpoint/2010/main" val="2493441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83C50E-896C-C921-EBEB-58C95A9F3FA6}"/>
              </a:ext>
            </a:extLst>
          </p:cNvPr>
          <p:cNvSpPr>
            <a:spLocks noGrp="1"/>
          </p:cNvSpPr>
          <p:nvPr>
            <p:ph type="title"/>
          </p:nvPr>
        </p:nvSpPr>
        <p:spPr>
          <a:xfrm>
            <a:off x="118593" y="5744441"/>
            <a:ext cx="7228893" cy="793050"/>
          </a:xfrm>
        </p:spPr>
        <p:txBody>
          <a:bodyPr/>
          <a:lstStyle/>
          <a:p>
            <a:pPr marL="457200" indent="-457200">
              <a:buFont typeface="Calibri"/>
              <a:buChar char="-"/>
            </a:pPr>
            <a:r>
              <a:rPr lang="fr-FR" sz="3200" dirty="0" err="1"/>
              <a:t>Based</a:t>
            </a:r>
            <a:r>
              <a:rPr lang="fr-FR" sz="3200" dirty="0"/>
              <a:t> on data </a:t>
            </a:r>
            <a:r>
              <a:rPr lang="fr-FR" sz="3200" dirty="0" err="1"/>
              <a:t>given</a:t>
            </a:r>
            <a:endParaRPr lang="fr-FR" sz="3200" dirty="0"/>
          </a:p>
        </p:txBody>
      </p:sp>
      <p:sp>
        <p:nvSpPr>
          <p:cNvPr id="3" name="Espace réservé du numéro de diapositive 2">
            <a:extLst>
              <a:ext uri="{FF2B5EF4-FFF2-40B4-BE49-F238E27FC236}">
                <a16:creationId xmlns:a16="http://schemas.microsoft.com/office/drawing/2014/main" id="{B2E393DB-31F4-3AC4-8358-D03D4065CDFB}"/>
              </a:ext>
            </a:extLst>
          </p:cNvPr>
          <p:cNvSpPr>
            <a:spLocks noGrp="1"/>
          </p:cNvSpPr>
          <p:nvPr>
            <p:ph type="sldNum" sz="quarter" idx="12"/>
          </p:nvPr>
        </p:nvSpPr>
        <p:spPr/>
        <p:txBody>
          <a:bodyPr/>
          <a:lstStyle/>
          <a:p>
            <a:fld id="{B5CEABB6-07DC-46E8-9B57-56EC44A396E5}" type="slidenum">
              <a:rPr lang="en-US" smtClean="0"/>
              <a:pPr/>
              <a:t>17</a:t>
            </a:fld>
            <a:endParaRPr lang="en-US"/>
          </a:p>
        </p:txBody>
      </p:sp>
      <p:pic>
        <p:nvPicPr>
          <p:cNvPr id="6" name="Espace réservé du contenu 5" descr="Une image contenant texte, diagramme, ligne, Tracé&#10;&#10;Description générée automatiquement">
            <a:extLst>
              <a:ext uri="{FF2B5EF4-FFF2-40B4-BE49-F238E27FC236}">
                <a16:creationId xmlns:a16="http://schemas.microsoft.com/office/drawing/2014/main" id="{4685F1ED-6055-D602-BFEA-3537F6FC81B3}"/>
              </a:ext>
            </a:extLst>
          </p:cNvPr>
          <p:cNvPicPr>
            <a:picLocks noGrp="1" noChangeAspect="1"/>
          </p:cNvPicPr>
          <p:nvPr>
            <p:ph sz="half" idx="14"/>
          </p:nvPr>
        </p:nvPicPr>
        <p:blipFill>
          <a:blip r:embed="rId2"/>
          <a:stretch>
            <a:fillRect/>
          </a:stretch>
        </p:blipFill>
        <p:spPr>
          <a:xfrm>
            <a:off x="-2000" y="-2075"/>
            <a:ext cx="11162042" cy="5400113"/>
          </a:xfrm>
        </p:spPr>
      </p:pic>
    </p:spTree>
    <p:extLst>
      <p:ext uri="{BB962C8B-B14F-4D97-AF65-F5344CB8AC3E}">
        <p14:creationId xmlns:p14="http://schemas.microsoft.com/office/powerpoint/2010/main" val="122442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9DB6119-903B-75F5-113C-EDB62FEB56D8}"/>
              </a:ext>
            </a:extLst>
          </p:cNvPr>
          <p:cNvSpPr>
            <a:spLocks noGrp="1"/>
          </p:cNvSpPr>
          <p:nvPr>
            <p:ph type="title"/>
          </p:nvPr>
        </p:nvSpPr>
        <p:spPr>
          <a:xfrm>
            <a:off x="771736" y="896112"/>
            <a:ext cx="9389288" cy="1362456"/>
          </a:xfrm>
        </p:spPr>
        <p:txBody>
          <a:bodyPr anchor="t">
            <a:normAutofit/>
          </a:bodyPr>
          <a:lstStyle/>
          <a:p>
            <a:r>
              <a:rPr lang="en-US"/>
              <a:t>Example of Custom lead</a:t>
            </a:r>
          </a:p>
        </p:txBody>
      </p:sp>
      <p:sp>
        <p:nvSpPr>
          <p:cNvPr id="20" name="Slide Number Placeholder 2">
            <a:extLst>
              <a:ext uri="{FF2B5EF4-FFF2-40B4-BE49-F238E27FC236}">
                <a16:creationId xmlns:a16="http://schemas.microsoft.com/office/drawing/2014/main" id="{D615BD93-5943-5A52-7234-116E3FAC9E61}"/>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
        <p:nvSpPr>
          <p:cNvPr id="15" name="Text Placeholder 2">
            <a:extLst>
              <a:ext uri="{FF2B5EF4-FFF2-40B4-BE49-F238E27FC236}">
                <a16:creationId xmlns:a16="http://schemas.microsoft.com/office/drawing/2014/main" id="{8D549C38-9D83-9868-ACB5-12CF0C65E06D}"/>
              </a:ext>
            </a:extLst>
          </p:cNvPr>
          <p:cNvSpPr>
            <a:spLocks noGrp="1"/>
          </p:cNvSpPr>
          <p:nvPr>
            <p:ph sz="half" idx="14"/>
          </p:nvPr>
        </p:nvSpPr>
        <p:spPr>
          <a:xfrm>
            <a:off x="771734" y="1784555"/>
            <a:ext cx="4515035" cy="4311445"/>
          </a:xfrm>
        </p:spPr>
        <p:txBody>
          <a:bodyPr vert="horz" lIns="91440" tIns="45720" rIns="91440" bIns="45720" rtlCol="0">
            <a:normAutofit/>
          </a:bodyPr>
          <a:lstStyle/>
          <a:p>
            <a:pPr marL="0" indent="0">
              <a:buNone/>
            </a:pPr>
            <a:r>
              <a:rPr lang="en-US" sz="2800"/>
              <a:t>Commander Shepard</a:t>
            </a:r>
          </a:p>
          <a:p>
            <a:pPr marL="0" indent="0">
              <a:buNone/>
            </a:pPr>
            <a:endParaRPr lang="en-US" sz="2800"/>
          </a:p>
          <a:p>
            <a:r>
              <a:rPr lang="en-GB" sz="1500"/>
              <a:t>Critics consider Commander Shepard a significant game character in popular culture. As the protagonist of the Mass Effect series, Shepard is praised for their deep customization and player-driven narrative.</a:t>
            </a:r>
          </a:p>
          <a:p>
            <a:endParaRPr lang="en-GB" sz="1500"/>
          </a:p>
          <a:p>
            <a:r>
              <a:rPr lang="en-GB" sz="1500"/>
              <a:t>Shepard's character, whether male or female, is recognized for embodying leadership and moral complexity, breaking new ground in video game storytelling.</a:t>
            </a:r>
            <a:endParaRPr lang="en-US" sz="1500"/>
          </a:p>
          <a:p>
            <a:endParaRPr lang="en-US" sz="1500"/>
          </a:p>
          <a:p>
            <a:endParaRPr lang="en-US" sz="1500"/>
          </a:p>
        </p:txBody>
      </p:sp>
      <p:pic>
        <p:nvPicPr>
          <p:cNvPr id="4098" name="Picture 2" descr="Commander Shepard (Paragon) | Heroes Wiki | Fandom">
            <a:extLst>
              <a:ext uri="{FF2B5EF4-FFF2-40B4-BE49-F238E27FC236}">
                <a16:creationId xmlns:a16="http://schemas.microsoft.com/office/drawing/2014/main" id="{4D8286B9-FD63-8785-3359-82D48CF4D6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58" r="7988" b="2"/>
          <a:stretch/>
        </p:blipFill>
        <p:spPr bwMode="auto">
          <a:xfrm>
            <a:off x="5645989" y="2590800"/>
            <a:ext cx="4515035" cy="3505200"/>
          </a:xfrm>
          <a:prstGeom prst="rect">
            <a:avLst/>
          </a:prstGeom>
          <a:solidFill>
            <a:srgbClr val="FFFFFF"/>
          </a:solidFill>
        </p:spPr>
      </p:pic>
      <p:sp>
        <p:nvSpPr>
          <p:cNvPr id="3" name="Espace réservé du numéro de diapositive 2" hidden="1">
            <a:extLst>
              <a:ext uri="{FF2B5EF4-FFF2-40B4-BE49-F238E27FC236}">
                <a16:creationId xmlns:a16="http://schemas.microsoft.com/office/drawing/2014/main" id="{B3944723-E77E-D81B-101C-91A8BF8D3480}"/>
              </a:ext>
            </a:extLst>
          </p:cNvPr>
          <p:cNvSpPr>
            <a:spLocks noGrp="1"/>
          </p:cNvSpPr>
          <p:nvPr>
            <p:ph type="sldNum" sz="quarter" idx="4294967295"/>
          </p:nvPr>
        </p:nvSpPr>
        <p:spPr>
          <a:xfrm>
            <a:off x="10968175" y="6356350"/>
            <a:ext cx="457200" cy="365125"/>
          </a:xfrm>
        </p:spPr>
        <p:txBody>
          <a:bodyPr anchor="ctr">
            <a:normAutofit/>
          </a:bodyPr>
          <a:lstStyle/>
          <a:p>
            <a:pPr>
              <a:spcAft>
                <a:spcPts val="600"/>
              </a:spcAft>
            </a:pPr>
            <a:fld id="{B5CEABB6-07DC-46E8-9B57-56EC44A396E5}" type="slidenum">
              <a:rPr lang="en-US" smtClean="0"/>
              <a:pPr>
                <a:spcAft>
                  <a:spcPts val="600"/>
                </a:spcAft>
              </a:pPr>
              <a:t>18</a:t>
            </a:fld>
            <a:endParaRPr lang="en-US"/>
          </a:p>
        </p:txBody>
      </p:sp>
    </p:spTree>
    <p:extLst>
      <p:ext uri="{BB962C8B-B14F-4D97-AF65-F5344CB8AC3E}">
        <p14:creationId xmlns:p14="http://schemas.microsoft.com/office/powerpoint/2010/main" val="2873936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CD9E5-6126-E465-3563-A70A2FBE2116}"/>
              </a:ext>
            </a:extLst>
          </p:cNvPr>
          <p:cNvSpPr>
            <a:spLocks noGrp="1"/>
          </p:cNvSpPr>
          <p:nvPr>
            <p:ph type="title"/>
          </p:nvPr>
        </p:nvSpPr>
        <p:spPr>
          <a:xfrm>
            <a:off x="381876" y="346763"/>
            <a:ext cx="9389288" cy="1362456"/>
          </a:xfrm>
        </p:spPr>
        <p:txBody>
          <a:bodyPr/>
          <a:lstStyle/>
          <a:p>
            <a:r>
              <a:rPr lang="fr-FR"/>
              <a:t>Sexualisation</a:t>
            </a:r>
          </a:p>
        </p:txBody>
      </p:sp>
      <p:sp>
        <p:nvSpPr>
          <p:cNvPr id="3" name="Espace réservé du numéro de diapositive 2">
            <a:extLst>
              <a:ext uri="{FF2B5EF4-FFF2-40B4-BE49-F238E27FC236}">
                <a16:creationId xmlns:a16="http://schemas.microsoft.com/office/drawing/2014/main" id="{AAAC39E1-0C13-36CA-4B10-E2DDFD67B895}"/>
              </a:ext>
            </a:extLst>
          </p:cNvPr>
          <p:cNvSpPr>
            <a:spLocks noGrp="1"/>
          </p:cNvSpPr>
          <p:nvPr>
            <p:ph type="sldNum" sz="quarter" idx="12"/>
          </p:nvPr>
        </p:nvSpPr>
        <p:spPr/>
        <p:txBody>
          <a:bodyPr/>
          <a:lstStyle/>
          <a:p>
            <a:fld id="{B5CEABB6-07DC-46E8-9B57-56EC44A396E5}" type="slidenum">
              <a:rPr lang="en-US" smtClean="0"/>
              <a:pPr/>
              <a:t>19</a:t>
            </a:fld>
            <a:endParaRPr lang="en-US"/>
          </a:p>
        </p:txBody>
      </p:sp>
      <p:sp>
        <p:nvSpPr>
          <p:cNvPr id="8" name="Espace réservé du contenu 7">
            <a:extLst>
              <a:ext uri="{FF2B5EF4-FFF2-40B4-BE49-F238E27FC236}">
                <a16:creationId xmlns:a16="http://schemas.microsoft.com/office/drawing/2014/main" id="{4F7D6C4E-6997-8C35-6B54-D03E15FE3157}"/>
              </a:ext>
            </a:extLst>
          </p:cNvPr>
          <p:cNvSpPr>
            <a:spLocks noGrp="1"/>
          </p:cNvSpPr>
          <p:nvPr>
            <p:ph sz="half" idx="14"/>
          </p:nvPr>
        </p:nvSpPr>
        <p:spPr>
          <a:xfrm>
            <a:off x="3926060" y="2520316"/>
            <a:ext cx="6482058" cy="3505200"/>
          </a:xfrm>
        </p:spPr>
        <p:txBody>
          <a:bodyPr vert="horz" lIns="91440" tIns="45720" rIns="91440" bIns="45720" rtlCol="0" anchor="t">
            <a:normAutofit/>
          </a:bodyPr>
          <a:lstStyle/>
          <a:p>
            <a:r>
              <a:rPr lang="en-GB"/>
              <a:t>Shepard's sexualization has sparked discussion, with the series' romantic subplots praised for inclusivity and depth. </a:t>
            </a:r>
          </a:p>
          <a:p>
            <a:endParaRPr lang="en-GB"/>
          </a:p>
          <a:p>
            <a:r>
              <a:rPr lang="en-GB"/>
              <a:t>While some see this as a progressive step for representation and player agency, others debate its impact on the game's broader narrative and character development.</a:t>
            </a:r>
          </a:p>
          <a:p>
            <a:endParaRPr lang="en-GB"/>
          </a:p>
          <a:p>
            <a:endParaRPr lang="en-GB"/>
          </a:p>
          <a:p>
            <a:endParaRPr lang="en-GB"/>
          </a:p>
          <a:p>
            <a:endParaRPr lang="en-GB"/>
          </a:p>
          <a:p>
            <a:endParaRPr lang="en-GB"/>
          </a:p>
          <a:p>
            <a:endParaRPr lang="en-GB"/>
          </a:p>
          <a:p>
            <a:endParaRPr lang="fr-FR"/>
          </a:p>
        </p:txBody>
      </p:sp>
      <p:pic>
        <p:nvPicPr>
          <p:cNvPr id="3074" name="Picture 2" descr="undefined">
            <a:extLst>
              <a:ext uri="{FF2B5EF4-FFF2-40B4-BE49-F238E27FC236}">
                <a16:creationId xmlns:a16="http://schemas.microsoft.com/office/drawing/2014/main" id="{0AED0159-A148-3F28-AF46-031A6E4577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2" y="1955236"/>
            <a:ext cx="3708301" cy="325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332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933950" y="429461"/>
            <a:ext cx="6343650" cy="2668463"/>
          </a:xfrm>
        </p:spPr>
        <p:txBody>
          <a:bodyPr>
            <a:normAutofit/>
          </a:bodyPr>
          <a:lstStyle/>
          <a:p>
            <a:r>
              <a:rPr lang="en-US"/>
              <a:t>Agenda</a:t>
            </a:r>
            <a:endParaRPr lang="en-ZA"/>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938713" y="3300413"/>
            <a:ext cx="6338887" cy="2668587"/>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a:t>Introduction</a:t>
            </a:r>
          </a:p>
          <a:p>
            <a:pPr marL="342900" indent="-342900">
              <a:buFont typeface="Arial" panose="020B0604020202020204" pitchFamily="34" charset="0"/>
              <a:buChar char="•"/>
            </a:pPr>
            <a:r>
              <a:rPr lang="en-US"/>
              <a:t>Question 1</a:t>
            </a:r>
          </a:p>
          <a:p>
            <a:pPr marL="342900" indent="-342900">
              <a:buFont typeface="Arial" panose="020B0604020202020204" pitchFamily="34" charset="0"/>
              <a:buChar char="•"/>
            </a:pPr>
            <a:r>
              <a:rPr lang="en-US"/>
              <a:t>Question 2</a:t>
            </a:r>
          </a:p>
          <a:p>
            <a:pPr marL="342900" indent="-342900">
              <a:buFont typeface="Arial" panose="020B0604020202020204" pitchFamily="34" charset="0"/>
              <a:buChar char="•"/>
            </a:pPr>
            <a:r>
              <a:rPr lang="en-US"/>
              <a:t>Conclusion</a:t>
            </a:r>
          </a:p>
          <a:p>
            <a:pPr marL="342900" indent="-342900">
              <a:buFont typeface="Arial" panose="020B0604020202020204" pitchFamily="34" charset="0"/>
              <a:buChar char="•"/>
            </a:pPr>
            <a:r>
              <a:rPr lang="en-US"/>
              <a:t>Goodbye</a:t>
            </a: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8C84DC-8135-E2F4-1ADB-7B0E4FBEFC02}"/>
              </a:ext>
            </a:extLst>
          </p:cNvPr>
          <p:cNvSpPr>
            <a:spLocks noGrp="1"/>
          </p:cNvSpPr>
          <p:nvPr>
            <p:ph type="title"/>
          </p:nvPr>
        </p:nvSpPr>
        <p:spPr>
          <a:xfrm>
            <a:off x="186362" y="5492648"/>
            <a:ext cx="9389288" cy="1044259"/>
          </a:xfrm>
        </p:spPr>
        <p:txBody>
          <a:bodyPr/>
          <a:lstStyle/>
          <a:p>
            <a:pPr marL="571500" indent="-571500">
              <a:buFont typeface="Calibri"/>
              <a:buChar char="-"/>
            </a:pPr>
            <a:r>
              <a:rPr lang="fr-FR" err="1"/>
              <a:t>Based</a:t>
            </a:r>
            <a:r>
              <a:rPr lang="fr-FR"/>
              <a:t> on data </a:t>
            </a:r>
            <a:r>
              <a:rPr lang="fr-FR" err="1"/>
              <a:t>given</a:t>
            </a:r>
          </a:p>
        </p:txBody>
      </p:sp>
      <p:sp>
        <p:nvSpPr>
          <p:cNvPr id="3" name="Espace réservé du numéro de diapositive 2">
            <a:extLst>
              <a:ext uri="{FF2B5EF4-FFF2-40B4-BE49-F238E27FC236}">
                <a16:creationId xmlns:a16="http://schemas.microsoft.com/office/drawing/2014/main" id="{D572D8CF-A8FF-1C1C-9515-EE93748B9937}"/>
              </a:ext>
            </a:extLst>
          </p:cNvPr>
          <p:cNvSpPr>
            <a:spLocks noGrp="1"/>
          </p:cNvSpPr>
          <p:nvPr>
            <p:ph type="sldNum" sz="quarter" idx="12"/>
          </p:nvPr>
        </p:nvSpPr>
        <p:spPr/>
        <p:txBody>
          <a:bodyPr/>
          <a:lstStyle/>
          <a:p>
            <a:fld id="{B5CEABB6-07DC-46E8-9B57-56EC44A396E5}" type="slidenum">
              <a:rPr lang="en-US" smtClean="0"/>
              <a:pPr/>
              <a:t>20</a:t>
            </a:fld>
            <a:endParaRPr lang="en-US"/>
          </a:p>
        </p:txBody>
      </p:sp>
      <p:pic>
        <p:nvPicPr>
          <p:cNvPr id="6" name="Espace réservé du contenu 5" descr="Une image contenant texte, diagramme, Tracé, ligne&#10;&#10;Description générée automatiquement">
            <a:extLst>
              <a:ext uri="{FF2B5EF4-FFF2-40B4-BE49-F238E27FC236}">
                <a16:creationId xmlns:a16="http://schemas.microsoft.com/office/drawing/2014/main" id="{94EB55AD-19C9-3C28-3679-FDC9DE369A4B}"/>
              </a:ext>
            </a:extLst>
          </p:cNvPr>
          <p:cNvPicPr>
            <a:picLocks noGrp="1" noChangeAspect="1"/>
          </p:cNvPicPr>
          <p:nvPr>
            <p:ph sz="half" idx="14"/>
          </p:nvPr>
        </p:nvPicPr>
        <p:blipFill>
          <a:blip r:embed="rId2"/>
          <a:stretch>
            <a:fillRect/>
          </a:stretch>
        </p:blipFill>
        <p:spPr>
          <a:xfrm>
            <a:off x="-1961" y="-13420"/>
            <a:ext cx="11189690" cy="5317004"/>
          </a:xfrm>
        </p:spPr>
      </p:pic>
    </p:spTree>
    <p:extLst>
      <p:ext uri="{BB962C8B-B14F-4D97-AF65-F5344CB8AC3E}">
        <p14:creationId xmlns:p14="http://schemas.microsoft.com/office/powerpoint/2010/main" val="1082129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14AC76-EF09-31A9-F276-97F0BD0CE240}"/>
              </a:ext>
            </a:extLst>
          </p:cNvPr>
          <p:cNvSpPr>
            <a:spLocks noGrp="1"/>
          </p:cNvSpPr>
          <p:nvPr>
            <p:ph type="title"/>
          </p:nvPr>
        </p:nvSpPr>
        <p:spPr>
          <a:xfrm>
            <a:off x="736294" y="5751647"/>
            <a:ext cx="9389288" cy="1362456"/>
          </a:xfrm>
        </p:spPr>
        <p:txBody>
          <a:bodyPr anchor="t">
            <a:normAutofit/>
          </a:bodyPr>
          <a:lstStyle/>
          <a:p>
            <a:endParaRPr lang="fr-FR"/>
          </a:p>
          <a:p>
            <a:endParaRPr lang="fr-FR"/>
          </a:p>
        </p:txBody>
      </p:sp>
      <p:sp>
        <p:nvSpPr>
          <p:cNvPr id="4" name="Espace réservé du numéro de diapositive 3">
            <a:extLst>
              <a:ext uri="{FF2B5EF4-FFF2-40B4-BE49-F238E27FC236}">
                <a16:creationId xmlns:a16="http://schemas.microsoft.com/office/drawing/2014/main" id="{5200F412-B163-3BC3-A1AA-0901C65A9BF6}"/>
              </a:ext>
            </a:extLst>
          </p:cNvPr>
          <p:cNvSpPr>
            <a:spLocks noGrp="1"/>
          </p:cNvSpPr>
          <p:nvPr>
            <p:ph type="sldNum" sz="quarter" idx="12"/>
          </p:nvPr>
        </p:nvSpPr>
        <p:spPr>
          <a:xfrm>
            <a:off x="11123295" y="6356350"/>
            <a:ext cx="457200" cy="365125"/>
          </a:xfrm>
        </p:spPr>
        <p:txBody>
          <a:bodyPr anchor="ctr">
            <a:normAutofit/>
          </a:bodyPr>
          <a:lstStyle/>
          <a:p>
            <a:pPr>
              <a:spcAft>
                <a:spcPts val="600"/>
              </a:spcAft>
            </a:pPr>
            <a:fld id="{B5CEABB6-07DC-46E8-9B57-56EC44A396E5}" type="slidenum">
              <a:rPr lang="en-US" smtClean="0"/>
              <a:pPr>
                <a:spcAft>
                  <a:spcPts val="600"/>
                </a:spcAft>
              </a:pPr>
              <a:t>21</a:t>
            </a:fld>
            <a:endParaRPr lang="en-US"/>
          </a:p>
        </p:txBody>
      </p:sp>
      <p:pic>
        <p:nvPicPr>
          <p:cNvPr id="5" name="Espace réservé du contenu 4" descr="Une image contenant texte, capture d’écran, Tracé, diagramme&#10;&#10;Description générée automatiquement">
            <a:extLst>
              <a:ext uri="{FF2B5EF4-FFF2-40B4-BE49-F238E27FC236}">
                <a16:creationId xmlns:a16="http://schemas.microsoft.com/office/drawing/2014/main" id="{1C1DAB62-5005-4B6D-6E6D-FA24DABCBE31}"/>
              </a:ext>
            </a:extLst>
          </p:cNvPr>
          <p:cNvPicPr>
            <a:picLocks noGrp="1" noChangeAspect="1"/>
          </p:cNvPicPr>
          <p:nvPr>
            <p:ph sz="half" idx="15"/>
          </p:nvPr>
        </p:nvPicPr>
        <p:blipFill>
          <a:blip r:embed="rId2"/>
          <a:stretch>
            <a:fillRect/>
          </a:stretch>
        </p:blipFill>
        <p:spPr>
          <a:xfrm>
            <a:off x="-1736" y="-1541"/>
            <a:ext cx="9571719" cy="6129119"/>
          </a:xfrm>
          <a:noFill/>
        </p:spPr>
      </p:pic>
      <p:sp>
        <p:nvSpPr>
          <p:cNvPr id="6" name="Titre 1">
            <a:extLst>
              <a:ext uri="{FF2B5EF4-FFF2-40B4-BE49-F238E27FC236}">
                <a16:creationId xmlns:a16="http://schemas.microsoft.com/office/drawing/2014/main" id="{C59B6EC6-8E03-B9E7-30E0-38A338E4FDA8}"/>
              </a:ext>
            </a:extLst>
          </p:cNvPr>
          <p:cNvSpPr txBox="1">
            <a:spLocks/>
          </p:cNvSpPr>
          <p:nvPr/>
        </p:nvSpPr>
        <p:spPr>
          <a:xfrm>
            <a:off x="292" y="6201485"/>
            <a:ext cx="9389288" cy="1044259"/>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4400" b="1" kern="1200" cap="all" baseline="0">
                <a:solidFill>
                  <a:schemeClr val="accent1"/>
                </a:solidFill>
                <a:latin typeface="+mj-lt"/>
                <a:ea typeface="+mj-ea"/>
                <a:cs typeface="+mj-cs"/>
              </a:defRPr>
            </a:lvl1pPr>
          </a:lstStyle>
          <a:p>
            <a:pPr marL="571500" indent="-571500">
              <a:buFont typeface="Calibri"/>
              <a:buChar char="-"/>
            </a:pPr>
            <a:r>
              <a:rPr lang="fr-FR" sz="3600" err="1"/>
              <a:t>Based</a:t>
            </a:r>
            <a:r>
              <a:rPr lang="fr-FR" sz="3600"/>
              <a:t> on data </a:t>
            </a:r>
            <a:r>
              <a:rPr lang="fr-FR" sz="3600" err="1"/>
              <a:t>given</a:t>
            </a:r>
            <a:endParaRPr lang="fr-FR" sz="3600"/>
          </a:p>
        </p:txBody>
      </p:sp>
    </p:spTree>
    <p:extLst>
      <p:ext uri="{BB962C8B-B14F-4D97-AF65-F5344CB8AC3E}">
        <p14:creationId xmlns:p14="http://schemas.microsoft.com/office/powerpoint/2010/main" val="2501227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3F3444-B9E7-21D2-6F5E-383080E0F1A3}"/>
              </a:ext>
            </a:extLst>
          </p:cNvPr>
          <p:cNvSpPr>
            <a:spLocks noGrp="1"/>
          </p:cNvSpPr>
          <p:nvPr>
            <p:ph type="title"/>
          </p:nvPr>
        </p:nvSpPr>
        <p:spPr>
          <a:xfrm>
            <a:off x="2316" y="139624"/>
            <a:ext cx="9389288" cy="1362456"/>
          </a:xfrm>
        </p:spPr>
        <p:txBody>
          <a:bodyPr>
            <a:normAutofit/>
          </a:bodyPr>
          <a:lstStyle/>
          <a:p>
            <a:r>
              <a:rPr lang="fr-FR" err="1"/>
              <a:t>examples</a:t>
            </a:r>
            <a:endParaRPr lang="fr-FR">
              <a:solidFill>
                <a:srgbClr val="224E7F"/>
              </a:solidFill>
            </a:endParaRPr>
          </a:p>
        </p:txBody>
      </p:sp>
      <p:sp>
        <p:nvSpPr>
          <p:cNvPr id="3" name="Espace réservé du numéro de diapositive 2">
            <a:extLst>
              <a:ext uri="{FF2B5EF4-FFF2-40B4-BE49-F238E27FC236}">
                <a16:creationId xmlns:a16="http://schemas.microsoft.com/office/drawing/2014/main" id="{62D2104F-C6D7-0979-7FEC-7B139F94C066}"/>
              </a:ext>
            </a:extLst>
          </p:cNvPr>
          <p:cNvSpPr>
            <a:spLocks noGrp="1"/>
          </p:cNvSpPr>
          <p:nvPr>
            <p:ph type="sldNum" sz="quarter" idx="12"/>
          </p:nvPr>
        </p:nvSpPr>
        <p:spPr/>
        <p:txBody>
          <a:bodyPr/>
          <a:lstStyle/>
          <a:p>
            <a:fld id="{B5CEABB6-07DC-46E8-9B57-56EC44A396E5}" type="slidenum">
              <a:rPr lang="en-US" smtClean="0"/>
              <a:pPr/>
              <a:t>22</a:t>
            </a:fld>
            <a:endParaRPr lang="en-US"/>
          </a:p>
        </p:txBody>
      </p:sp>
      <p:pic>
        <p:nvPicPr>
          <p:cNvPr id="9" name="Espace réservé du contenu 8" descr="Une image contenant Personnage de fiction, dessin humoristique, femme, chaussures&#10;&#10;Description générée automatiquement">
            <a:extLst>
              <a:ext uri="{FF2B5EF4-FFF2-40B4-BE49-F238E27FC236}">
                <a16:creationId xmlns:a16="http://schemas.microsoft.com/office/drawing/2014/main" id="{82FAEE33-C8EF-86C8-2069-771661A02A80}"/>
              </a:ext>
            </a:extLst>
          </p:cNvPr>
          <p:cNvPicPr>
            <a:picLocks noGrp="1" noChangeAspect="1"/>
          </p:cNvPicPr>
          <p:nvPr>
            <p:ph sz="half" idx="15"/>
          </p:nvPr>
        </p:nvPicPr>
        <p:blipFill>
          <a:blip r:embed="rId2"/>
          <a:stretch>
            <a:fillRect/>
          </a:stretch>
        </p:blipFill>
        <p:spPr>
          <a:xfrm>
            <a:off x="7486384" y="563371"/>
            <a:ext cx="3216254" cy="6159772"/>
          </a:xfrm>
        </p:spPr>
      </p:pic>
      <p:pic>
        <p:nvPicPr>
          <p:cNvPr id="10" name="Espace réservé du contenu 9" descr="Une image contenant dessin humoristique, Danse, chaussures, Art numérique&#10;&#10;Description générée automatiquement">
            <a:extLst>
              <a:ext uri="{FF2B5EF4-FFF2-40B4-BE49-F238E27FC236}">
                <a16:creationId xmlns:a16="http://schemas.microsoft.com/office/drawing/2014/main" id="{CA003240-ED79-9DFA-33E1-5CD19F518218}"/>
              </a:ext>
            </a:extLst>
          </p:cNvPr>
          <p:cNvPicPr>
            <a:picLocks noGrp="1" noChangeAspect="1"/>
          </p:cNvPicPr>
          <p:nvPr>
            <p:ph sz="half" idx="14"/>
          </p:nvPr>
        </p:nvPicPr>
        <p:blipFill>
          <a:blip r:embed="rId3"/>
          <a:stretch>
            <a:fillRect/>
          </a:stretch>
        </p:blipFill>
        <p:spPr>
          <a:xfrm>
            <a:off x="181518" y="1036900"/>
            <a:ext cx="4075011" cy="5072065"/>
          </a:xfrm>
        </p:spPr>
      </p:pic>
      <p:sp>
        <p:nvSpPr>
          <p:cNvPr id="11" name="ZoneTexte 10">
            <a:extLst>
              <a:ext uri="{FF2B5EF4-FFF2-40B4-BE49-F238E27FC236}">
                <a16:creationId xmlns:a16="http://schemas.microsoft.com/office/drawing/2014/main" id="{05F5174C-6082-DC51-0492-A4FA2518902B}"/>
              </a:ext>
            </a:extLst>
          </p:cNvPr>
          <p:cNvSpPr txBox="1"/>
          <p:nvPr/>
        </p:nvSpPr>
        <p:spPr>
          <a:xfrm>
            <a:off x="1683487" y="5617534"/>
            <a:ext cx="639725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err="1"/>
              <a:t>Bayonetta</a:t>
            </a:r>
            <a:r>
              <a:rPr lang="fr-FR"/>
              <a:t>, </a:t>
            </a:r>
          </a:p>
          <a:p>
            <a:r>
              <a:rPr lang="fr-FR"/>
              <a:t>Main </a:t>
            </a:r>
            <a:r>
              <a:rPr lang="fr-FR" err="1"/>
              <a:t>protagonist</a:t>
            </a:r>
            <a:r>
              <a:rPr lang="fr-FR"/>
              <a:t> of the </a:t>
            </a:r>
            <a:r>
              <a:rPr lang="fr-FR" err="1"/>
              <a:t>Bayonetta</a:t>
            </a:r>
            <a:r>
              <a:rPr lang="fr-FR"/>
              <a:t> </a:t>
            </a:r>
            <a:r>
              <a:rPr lang="fr-FR" err="1"/>
              <a:t>video</a:t>
            </a:r>
            <a:r>
              <a:rPr lang="fr-FR"/>
              <a:t> </a:t>
            </a:r>
          </a:p>
          <a:p>
            <a:r>
              <a:rPr lang="fr-FR" err="1"/>
              <a:t>game</a:t>
            </a:r>
            <a:r>
              <a:rPr lang="fr-FR"/>
              <a:t> </a:t>
            </a:r>
            <a:r>
              <a:rPr lang="fr-FR" err="1"/>
              <a:t>series</a:t>
            </a:r>
            <a:r>
              <a:rPr lang="fr-FR"/>
              <a:t>.</a:t>
            </a:r>
          </a:p>
        </p:txBody>
      </p:sp>
      <p:sp>
        <p:nvSpPr>
          <p:cNvPr id="12" name="ZoneTexte 11">
            <a:extLst>
              <a:ext uri="{FF2B5EF4-FFF2-40B4-BE49-F238E27FC236}">
                <a16:creationId xmlns:a16="http://schemas.microsoft.com/office/drawing/2014/main" id="{F99A78A7-9F1F-271F-3800-6224F1C76F30}"/>
              </a:ext>
            </a:extLst>
          </p:cNvPr>
          <p:cNvSpPr txBox="1"/>
          <p:nvPr/>
        </p:nvSpPr>
        <p:spPr>
          <a:xfrm>
            <a:off x="4253023" y="443024"/>
            <a:ext cx="4279604"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err="1">
                <a:solidFill>
                  <a:srgbClr val="000000"/>
                </a:solidFill>
              </a:rPr>
              <a:t>YoRHa</a:t>
            </a:r>
            <a:r>
              <a:rPr lang="fr-FR" b="1">
                <a:solidFill>
                  <a:srgbClr val="000000"/>
                </a:solidFill>
              </a:rPr>
              <a:t> No.2 Type B</a:t>
            </a:r>
            <a:r>
              <a:rPr lang="fr-FR">
                <a:solidFill>
                  <a:srgbClr val="000000"/>
                </a:solidFill>
              </a:rPr>
              <a:t>, </a:t>
            </a:r>
          </a:p>
          <a:p>
            <a:r>
              <a:rPr lang="fr-FR">
                <a:solidFill>
                  <a:srgbClr val="000000"/>
                </a:solidFill>
              </a:rPr>
              <a:t>one of the </a:t>
            </a:r>
            <a:r>
              <a:rPr lang="fr-FR" err="1">
                <a:solidFill>
                  <a:srgbClr val="000000"/>
                </a:solidFill>
              </a:rPr>
              <a:t>protagonists</a:t>
            </a:r>
            <a:r>
              <a:rPr lang="fr-FR">
                <a:solidFill>
                  <a:srgbClr val="000000"/>
                </a:solidFill>
              </a:rPr>
              <a:t> of </a:t>
            </a:r>
            <a:r>
              <a:rPr lang="fr-FR" err="1">
                <a:solidFill>
                  <a:srgbClr val="000000"/>
                </a:solidFill>
              </a:rPr>
              <a:t>NieR:Automata</a:t>
            </a:r>
            <a:r>
              <a:rPr lang="fr-FR">
                <a:solidFill>
                  <a:srgbClr val="000000"/>
                </a:solidFill>
              </a:rPr>
              <a:t>. </a:t>
            </a:r>
            <a:endParaRPr lang="fr-FR"/>
          </a:p>
          <a:p>
            <a:pPr algn="l"/>
            <a:endParaRPr lang="fr-FR"/>
          </a:p>
        </p:txBody>
      </p:sp>
    </p:spTree>
    <p:extLst>
      <p:ext uri="{BB962C8B-B14F-4D97-AF65-F5344CB8AC3E}">
        <p14:creationId xmlns:p14="http://schemas.microsoft.com/office/powerpoint/2010/main" val="396401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07C61-BD09-12C2-0E36-BD52049BD4B4}"/>
              </a:ext>
            </a:extLst>
          </p:cNvPr>
          <p:cNvSpPr>
            <a:spLocks noGrp="1"/>
          </p:cNvSpPr>
          <p:nvPr>
            <p:ph type="title"/>
          </p:nvPr>
        </p:nvSpPr>
        <p:spPr>
          <a:xfrm>
            <a:off x="160461" y="259716"/>
            <a:ext cx="10971903" cy="692566"/>
          </a:xfrm>
        </p:spPr>
        <p:txBody>
          <a:bodyPr>
            <a:normAutofit fontScale="90000"/>
          </a:bodyPr>
          <a:lstStyle/>
          <a:p>
            <a:r>
              <a:rPr lang="fr-FR"/>
              <a:t>How are </a:t>
            </a:r>
            <a:r>
              <a:rPr lang="fr-FR" err="1"/>
              <a:t>they</a:t>
            </a:r>
            <a:r>
              <a:rPr lang="fr-FR"/>
              <a:t> </a:t>
            </a:r>
            <a:r>
              <a:rPr lang="fr-FR" err="1"/>
              <a:t>being</a:t>
            </a:r>
            <a:r>
              <a:rPr lang="fr-FR"/>
              <a:t> </a:t>
            </a:r>
            <a:r>
              <a:rPr lang="fr-FR" err="1"/>
              <a:t>sexualised</a:t>
            </a:r>
            <a:r>
              <a:rPr lang="fr-FR"/>
              <a:t> </a:t>
            </a:r>
          </a:p>
        </p:txBody>
      </p:sp>
      <p:sp>
        <p:nvSpPr>
          <p:cNvPr id="3" name="Espace réservé du numéro de diapositive 2">
            <a:extLst>
              <a:ext uri="{FF2B5EF4-FFF2-40B4-BE49-F238E27FC236}">
                <a16:creationId xmlns:a16="http://schemas.microsoft.com/office/drawing/2014/main" id="{8102F262-A2D0-70B2-0F04-98493E13CB83}"/>
              </a:ext>
            </a:extLst>
          </p:cNvPr>
          <p:cNvSpPr>
            <a:spLocks noGrp="1"/>
          </p:cNvSpPr>
          <p:nvPr>
            <p:ph type="sldNum" sz="quarter" idx="12"/>
          </p:nvPr>
        </p:nvSpPr>
        <p:spPr/>
        <p:txBody>
          <a:bodyPr/>
          <a:lstStyle/>
          <a:p>
            <a:fld id="{B5CEABB6-07DC-46E8-9B57-56EC44A396E5}" type="slidenum">
              <a:rPr lang="en-US" smtClean="0"/>
              <a:pPr/>
              <a:t>23</a:t>
            </a:fld>
            <a:endParaRPr lang="en-US"/>
          </a:p>
        </p:txBody>
      </p:sp>
      <p:pic>
        <p:nvPicPr>
          <p:cNvPr id="6" name="Espace réservé du contenu 5" descr="Une image contenant croquis, dessin humoristique, Personnage de fiction, art&#10;&#10;Description générée automatiquement">
            <a:extLst>
              <a:ext uri="{FF2B5EF4-FFF2-40B4-BE49-F238E27FC236}">
                <a16:creationId xmlns:a16="http://schemas.microsoft.com/office/drawing/2014/main" id="{7022A679-6363-585C-0841-82DD7AB1B62D}"/>
              </a:ext>
            </a:extLst>
          </p:cNvPr>
          <p:cNvPicPr>
            <a:picLocks noGrp="1" noChangeAspect="1"/>
          </p:cNvPicPr>
          <p:nvPr>
            <p:ph sz="half" idx="15"/>
          </p:nvPr>
        </p:nvPicPr>
        <p:blipFill>
          <a:blip r:embed="rId2"/>
          <a:stretch>
            <a:fillRect/>
          </a:stretch>
        </p:blipFill>
        <p:spPr>
          <a:xfrm>
            <a:off x="728" y="1357892"/>
            <a:ext cx="5154794" cy="5502192"/>
          </a:xfrm>
        </p:spPr>
      </p:pic>
      <p:sp>
        <p:nvSpPr>
          <p:cNvPr id="7" name="ZoneTexte 6">
            <a:extLst>
              <a:ext uri="{FF2B5EF4-FFF2-40B4-BE49-F238E27FC236}">
                <a16:creationId xmlns:a16="http://schemas.microsoft.com/office/drawing/2014/main" id="{9258977C-41BB-BFAB-C6AF-29D5F58216D5}"/>
              </a:ext>
            </a:extLst>
          </p:cNvPr>
          <p:cNvSpPr txBox="1"/>
          <p:nvPr/>
        </p:nvSpPr>
        <p:spPr>
          <a:xfrm>
            <a:off x="5489510" y="1361311"/>
            <a:ext cx="5116285"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dirty="0" err="1">
                <a:ea typeface="+mn-lt"/>
                <a:cs typeface="+mn-lt"/>
              </a:rPr>
              <a:t>YoRHa</a:t>
            </a:r>
            <a:r>
              <a:rPr lang="fr-FR" sz="2000" b="1" dirty="0">
                <a:ea typeface="+mn-lt"/>
                <a:cs typeface="+mn-lt"/>
              </a:rPr>
              <a:t> No.2 Type B</a:t>
            </a:r>
          </a:p>
          <a:p>
            <a:endParaRPr lang="fr-FR" b="1" dirty="0"/>
          </a:p>
          <a:p>
            <a:r>
              <a:rPr lang="fr-FR" sz="1600" dirty="0" err="1"/>
              <a:t>Revealing</a:t>
            </a:r>
            <a:r>
              <a:rPr lang="fr-FR" sz="1600" dirty="0"/>
              <a:t> </a:t>
            </a:r>
            <a:r>
              <a:rPr lang="fr-FR" sz="1600" dirty="0" err="1"/>
              <a:t>Outfit</a:t>
            </a:r>
            <a:r>
              <a:rPr lang="fr-FR" sz="1600" dirty="0"/>
              <a:t> </a:t>
            </a:r>
            <a:r>
              <a:rPr lang="fr-FR" sz="1600" dirty="0" err="1"/>
              <a:t>which</a:t>
            </a:r>
            <a:r>
              <a:rPr lang="fr-FR" sz="1600" dirty="0"/>
              <a:t> </a:t>
            </a:r>
            <a:r>
              <a:rPr lang="fr-FR" sz="1600" dirty="0" err="1"/>
              <a:t>emphasises</a:t>
            </a:r>
            <a:r>
              <a:rPr lang="fr-FR" sz="1600" dirty="0"/>
              <a:t> </a:t>
            </a:r>
            <a:r>
              <a:rPr lang="fr-FR" sz="1600" dirty="0" err="1"/>
              <a:t>her</a:t>
            </a:r>
            <a:r>
              <a:rPr lang="fr-FR" sz="1600" dirty="0"/>
              <a:t> figure and exposes a lot of skin. </a:t>
            </a:r>
          </a:p>
          <a:p>
            <a:endParaRPr lang="fr-FR" dirty="0"/>
          </a:p>
          <a:p>
            <a:r>
              <a:rPr lang="fr-FR" b="1" dirty="0"/>
              <a:t>Suggestive Camera Angles:</a:t>
            </a:r>
            <a:r>
              <a:rPr lang="fr-FR" dirty="0"/>
              <a:t> </a:t>
            </a:r>
            <a:r>
              <a:rPr lang="fr-FR" sz="1600" dirty="0" err="1"/>
              <a:t>Throughout</a:t>
            </a:r>
            <a:r>
              <a:rPr lang="fr-FR" sz="1600" dirty="0"/>
              <a:t> the </a:t>
            </a:r>
            <a:r>
              <a:rPr lang="fr-FR" sz="1600" dirty="0" err="1"/>
              <a:t>game</a:t>
            </a:r>
            <a:r>
              <a:rPr lang="fr-FR" sz="1600" dirty="0"/>
              <a:t>, camera angles </a:t>
            </a:r>
            <a:r>
              <a:rPr lang="fr-FR" sz="1600" dirty="0" err="1"/>
              <a:t>often</a:t>
            </a:r>
            <a:r>
              <a:rPr lang="fr-FR" sz="1600" dirty="0"/>
              <a:t> </a:t>
            </a:r>
            <a:r>
              <a:rPr lang="fr-FR" sz="1600" dirty="0" err="1"/>
              <a:t>emphasise</a:t>
            </a:r>
            <a:r>
              <a:rPr lang="fr-FR" sz="1600" dirty="0"/>
              <a:t> 2B's body. </a:t>
            </a:r>
          </a:p>
          <a:p>
            <a:endParaRPr lang="fr-FR" sz="1600" dirty="0"/>
          </a:p>
          <a:p>
            <a:r>
              <a:rPr lang="fr-FR" sz="1600" dirty="0" err="1"/>
              <a:t>These</a:t>
            </a:r>
            <a:r>
              <a:rPr lang="fr-FR" sz="1600" dirty="0"/>
              <a:t> angles </a:t>
            </a:r>
            <a:r>
              <a:rPr lang="fr-FR" sz="1600" dirty="0" err="1"/>
              <a:t>often</a:t>
            </a:r>
            <a:r>
              <a:rPr lang="fr-FR" sz="1600" dirty="0"/>
              <a:t> highlight </a:t>
            </a:r>
            <a:r>
              <a:rPr lang="fr-FR" sz="1600" dirty="0" err="1"/>
              <a:t>her</a:t>
            </a:r>
            <a:r>
              <a:rPr lang="fr-FR" sz="1600" dirty="0"/>
              <a:t> physique and can come </a:t>
            </a:r>
            <a:r>
              <a:rPr lang="fr-FR" sz="1600" dirty="0" err="1"/>
              <a:t>across</a:t>
            </a:r>
            <a:r>
              <a:rPr lang="fr-FR" sz="1600" dirty="0"/>
              <a:t> as suggestive.</a:t>
            </a:r>
          </a:p>
          <a:p>
            <a:endParaRPr lang="fr-FR" dirty="0"/>
          </a:p>
          <a:p>
            <a:r>
              <a:rPr lang="fr-FR" b="1" dirty="0"/>
              <a:t>Marketing and Fan Service:</a:t>
            </a:r>
          </a:p>
          <a:p>
            <a:endParaRPr lang="fr-FR" sz="1600" dirty="0"/>
          </a:p>
          <a:p>
            <a:r>
              <a:rPr lang="fr-FR" sz="1600" dirty="0"/>
              <a:t>2B can </a:t>
            </a:r>
            <a:r>
              <a:rPr lang="fr-FR" sz="1600" dirty="0" err="1"/>
              <a:t>be</a:t>
            </a:r>
            <a:r>
              <a:rPr lang="fr-FR" sz="1600" dirty="0"/>
              <a:t> </a:t>
            </a:r>
            <a:r>
              <a:rPr lang="fr-FR" sz="1600" dirty="0" err="1"/>
              <a:t>seen</a:t>
            </a:r>
            <a:r>
              <a:rPr lang="fr-FR" sz="1600" dirty="0"/>
              <a:t> as a </a:t>
            </a:r>
            <a:r>
              <a:rPr lang="fr-FR" sz="1600" dirty="0" err="1"/>
              <a:t>form</a:t>
            </a:r>
            <a:r>
              <a:rPr lang="fr-FR" sz="1600" dirty="0"/>
              <a:t> of fan service, </a:t>
            </a:r>
            <a:r>
              <a:rPr lang="fr-FR" sz="1600" dirty="0" err="1"/>
              <a:t>appealing</a:t>
            </a:r>
            <a:r>
              <a:rPr lang="fr-FR" sz="1600" dirty="0"/>
              <a:t> to </a:t>
            </a:r>
            <a:r>
              <a:rPr lang="fr-FR" sz="1600" dirty="0" err="1"/>
              <a:t>players</a:t>
            </a:r>
            <a:r>
              <a:rPr lang="fr-FR" sz="1600" dirty="0"/>
              <a:t> </a:t>
            </a:r>
            <a:r>
              <a:rPr lang="fr-FR" sz="1600" dirty="0" err="1"/>
              <a:t>who</a:t>
            </a:r>
            <a:r>
              <a:rPr lang="fr-FR" sz="1600" dirty="0"/>
              <a:t> </a:t>
            </a:r>
            <a:r>
              <a:rPr lang="fr-FR" sz="1600" dirty="0" err="1"/>
              <a:t>appreciate</a:t>
            </a:r>
            <a:r>
              <a:rPr lang="fr-FR" sz="1600" dirty="0"/>
              <a:t> attractive </a:t>
            </a:r>
            <a:r>
              <a:rPr lang="fr-FR" sz="1600" dirty="0" err="1"/>
              <a:t>character</a:t>
            </a:r>
            <a:r>
              <a:rPr lang="fr-FR" sz="1600" dirty="0"/>
              <a:t> designs.</a:t>
            </a:r>
          </a:p>
          <a:p>
            <a:endParaRPr lang="fr-FR" sz="1600" dirty="0"/>
          </a:p>
          <a:p>
            <a:r>
              <a:rPr lang="fr-FR" sz="1600" dirty="0"/>
              <a:t>This </a:t>
            </a:r>
            <a:r>
              <a:rPr lang="fr-FR" sz="1600" dirty="0" err="1"/>
              <a:t>is</a:t>
            </a:r>
            <a:r>
              <a:rPr lang="fr-FR" sz="1600" dirty="0"/>
              <a:t> a </a:t>
            </a:r>
            <a:r>
              <a:rPr lang="fr-FR" sz="1600" dirty="0" err="1"/>
              <a:t>common</a:t>
            </a:r>
            <a:r>
              <a:rPr lang="fr-FR" sz="1600" dirty="0"/>
              <a:t> </a:t>
            </a:r>
            <a:r>
              <a:rPr lang="fr-FR" sz="1600" dirty="0" err="1"/>
              <a:t>tactic</a:t>
            </a:r>
            <a:r>
              <a:rPr lang="fr-FR" sz="1600" dirty="0"/>
              <a:t> in </a:t>
            </a:r>
            <a:r>
              <a:rPr lang="fr-FR" sz="1600" dirty="0" err="1"/>
              <a:t>various</a:t>
            </a:r>
            <a:r>
              <a:rPr lang="fr-FR" sz="1600" dirty="0"/>
              <a:t> media to engage a </a:t>
            </a:r>
            <a:r>
              <a:rPr lang="fr-FR" sz="1600" dirty="0" err="1"/>
              <a:t>particular</a:t>
            </a:r>
            <a:r>
              <a:rPr lang="fr-FR" sz="1600" dirty="0"/>
              <a:t> </a:t>
            </a:r>
            <a:r>
              <a:rPr lang="fr-FR" sz="1600" dirty="0" err="1"/>
              <a:t>demographic</a:t>
            </a:r>
            <a:r>
              <a:rPr lang="fr-FR" sz="1600" dirty="0"/>
              <a:t>.</a:t>
            </a:r>
          </a:p>
          <a:p>
            <a:endParaRPr lang="fr-FR" dirty="0"/>
          </a:p>
          <a:p>
            <a:endParaRPr lang="fr-FR" dirty="0"/>
          </a:p>
        </p:txBody>
      </p:sp>
    </p:spTree>
    <p:extLst>
      <p:ext uri="{BB962C8B-B14F-4D97-AF65-F5344CB8AC3E}">
        <p14:creationId xmlns:p14="http://schemas.microsoft.com/office/powerpoint/2010/main" val="1977342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E07C61-BD09-12C2-0E36-BD52049BD4B4}"/>
              </a:ext>
            </a:extLst>
          </p:cNvPr>
          <p:cNvSpPr>
            <a:spLocks noGrp="1"/>
          </p:cNvSpPr>
          <p:nvPr>
            <p:ph type="title"/>
          </p:nvPr>
        </p:nvSpPr>
        <p:spPr>
          <a:xfrm>
            <a:off x="160461" y="259716"/>
            <a:ext cx="10971903" cy="692566"/>
          </a:xfrm>
        </p:spPr>
        <p:txBody>
          <a:bodyPr>
            <a:normAutofit fontScale="90000"/>
          </a:bodyPr>
          <a:lstStyle/>
          <a:p>
            <a:r>
              <a:rPr lang="fr-FR"/>
              <a:t>How are </a:t>
            </a:r>
            <a:r>
              <a:rPr lang="fr-FR" err="1"/>
              <a:t>they</a:t>
            </a:r>
            <a:r>
              <a:rPr lang="fr-FR"/>
              <a:t> </a:t>
            </a:r>
            <a:r>
              <a:rPr lang="fr-FR" err="1"/>
              <a:t>being</a:t>
            </a:r>
            <a:r>
              <a:rPr lang="fr-FR"/>
              <a:t> </a:t>
            </a:r>
            <a:r>
              <a:rPr lang="fr-FR" err="1"/>
              <a:t>sexualised</a:t>
            </a:r>
            <a:r>
              <a:rPr lang="fr-FR"/>
              <a:t> </a:t>
            </a:r>
          </a:p>
        </p:txBody>
      </p:sp>
      <p:sp>
        <p:nvSpPr>
          <p:cNvPr id="3" name="Espace réservé du numéro de diapositive 2">
            <a:extLst>
              <a:ext uri="{FF2B5EF4-FFF2-40B4-BE49-F238E27FC236}">
                <a16:creationId xmlns:a16="http://schemas.microsoft.com/office/drawing/2014/main" id="{8102F262-A2D0-70B2-0F04-98493E13CB83}"/>
              </a:ext>
            </a:extLst>
          </p:cNvPr>
          <p:cNvSpPr>
            <a:spLocks noGrp="1"/>
          </p:cNvSpPr>
          <p:nvPr>
            <p:ph type="sldNum" sz="quarter" idx="12"/>
          </p:nvPr>
        </p:nvSpPr>
        <p:spPr/>
        <p:txBody>
          <a:bodyPr/>
          <a:lstStyle/>
          <a:p>
            <a:fld id="{B5CEABB6-07DC-46E8-9B57-56EC44A396E5}" type="slidenum">
              <a:rPr lang="en-US" smtClean="0"/>
              <a:pPr/>
              <a:t>24</a:t>
            </a:fld>
            <a:endParaRPr lang="en-US"/>
          </a:p>
        </p:txBody>
      </p:sp>
      <p:sp>
        <p:nvSpPr>
          <p:cNvPr id="7" name="ZoneTexte 6">
            <a:extLst>
              <a:ext uri="{FF2B5EF4-FFF2-40B4-BE49-F238E27FC236}">
                <a16:creationId xmlns:a16="http://schemas.microsoft.com/office/drawing/2014/main" id="{9258977C-41BB-BFAB-C6AF-29D5F58216D5}"/>
              </a:ext>
            </a:extLst>
          </p:cNvPr>
          <p:cNvSpPr txBox="1"/>
          <p:nvPr/>
        </p:nvSpPr>
        <p:spPr>
          <a:xfrm>
            <a:off x="6192895" y="1311069"/>
            <a:ext cx="4940439"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000" b="1" err="1">
                <a:ea typeface="+mn-lt"/>
                <a:cs typeface="+mn-lt"/>
              </a:rPr>
              <a:t>Bayonetta</a:t>
            </a:r>
            <a:endParaRPr lang="fr-FR" sz="2000" b="1">
              <a:ea typeface="+mn-lt"/>
              <a:cs typeface="+mn-lt"/>
            </a:endParaRPr>
          </a:p>
          <a:p>
            <a:endParaRPr lang="fr-FR" b="1"/>
          </a:p>
          <a:p>
            <a:r>
              <a:rPr lang="fr-FR" err="1">
                <a:ea typeface="+mn-lt"/>
                <a:cs typeface="+mn-lt"/>
              </a:rPr>
              <a:t>Bayonetta’s</a:t>
            </a:r>
            <a:r>
              <a:rPr lang="fr-FR">
                <a:ea typeface="+mn-lt"/>
                <a:cs typeface="+mn-lt"/>
              </a:rPr>
              <a:t> attire </a:t>
            </a:r>
            <a:r>
              <a:rPr lang="fr-FR" err="1">
                <a:ea typeface="+mn-lt"/>
                <a:cs typeface="+mn-lt"/>
              </a:rPr>
              <a:t>is</a:t>
            </a:r>
            <a:r>
              <a:rPr lang="fr-FR">
                <a:ea typeface="+mn-lt"/>
                <a:cs typeface="+mn-lt"/>
              </a:rPr>
              <a:t> a </a:t>
            </a:r>
            <a:r>
              <a:rPr lang="fr-FR" err="1">
                <a:ea typeface="+mn-lt"/>
                <a:cs typeface="+mn-lt"/>
              </a:rPr>
              <a:t>skintight</a:t>
            </a:r>
            <a:r>
              <a:rPr lang="fr-FR">
                <a:ea typeface="+mn-lt"/>
                <a:cs typeface="+mn-lt"/>
              </a:rPr>
              <a:t> </a:t>
            </a:r>
            <a:r>
              <a:rPr lang="fr-FR" err="1">
                <a:ea typeface="+mn-lt"/>
                <a:cs typeface="+mn-lt"/>
              </a:rPr>
              <a:t>bodysuit</a:t>
            </a:r>
            <a:r>
              <a:rPr lang="fr-FR">
                <a:ea typeface="+mn-lt"/>
                <a:cs typeface="+mn-lt"/>
              </a:rPr>
              <a:t>.</a:t>
            </a:r>
          </a:p>
          <a:p>
            <a:r>
              <a:rPr lang="fr-FR">
                <a:ea typeface="+mn-lt"/>
                <a:cs typeface="+mn-lt"/>
              </a:rPr>
              <a:t>This design </a:t>
            </a:r>
            <a:r>
              <a:rPr lang="fr-FR" err="1">
                <a:ea typeface="+mn-lt"/>
                <a:cs typeface="+mn-lt"/>
              </a:rPr>
              <a:t>accentuates</a:t>
            </a:r>
            <a:r>
              <a:rPr lang="fr-FR">
                <a:ea typeface="+mn-lt"/>
                <a:cs typeface="+mn-lt"/>
              </a:rPr>
              <a:t> </a:t>
            </a:r>
            <a:r>
              <a:rPr lang="fr-FR" err="1">
                <a:ea typeface="+mn-lt"/>
                <a:cs typeface="+mn-lt"/>
              </a:rPr>
              <a:t>her</a:t>
            </a:r>
            <a:r>
              <a:rPr lang="fr-FR">
                <a:ea typeface="+mn-lt"/>
                <a:cs typeface="+mn-lt"/>
              </a:rPr>
              <a:t> </a:t>
            </a:r>
            <a:r>
              <a:rPr lang="fr-FR" err="1">
                <a:ea typeface="+mn-lt"/>
                <a:cs typeface="+mn-lt"/>
              </a:rPr>
              <a:t>physical</a:t>
            </a:r>
            <a:r>
              <a:rPr lang="fr-FR">
                <a:ea typeface="+mn-lt"/>
                <a:cs typeface="+mn-lt"/>
              </a:rPr>
              <a:t> </a:t>
            </a:r>
            <a:r>
              <a:rPr lang="fr-FR" err="1">
                <a:ea typeface="+mn-lt"/>
                <a:cs typeface="+mn-lt"/>
              </a:rPr>
              <a:t>form</a:t>
            </a:r>
            <a:r>
              <a:rPr lang="fr-FR">
                <a:ea typeface="+mn-lt"/>
                <a:cs typeface="+mn-lt"/>
              </a:rPr>
              <a:t> in a </a:t>
            </a:r>
            <a:r>
              <a:rPr lang="fr-FR" err="1">
                <a:ea typeface="+mn-lt"/>
                <a:cs typeface="+mn-lt"/>
              </a:rPr>
              <a:t>very</a:t>
            </a:r>
            <a:r>
              <a:rPr lang="fr-FR">
                <a:ea typeface="+mn-lt"/>
                <a:cs typeface="+mn-lt"/>
              </a:rPr>
              <a:t> </a:t>
            </a:r>
            <a:r>
              <a:rPr lang="fr-FR" err="1">
                <a:ea typeface="+mn-lt"/>
                <a:cs typeface="+mn-lt"/>
              </a:rPr>
              <a:t>pronounced</a:t>
            </a:r>
            <a:r>
              <a:rPr lang="fr-FR">
                <a:ea typeface="+mn-lt"/>
                <a:cs typeface="+mn-lt"/>
              </a:rPr>
              <a:t> </a:t>
            </a:r>
            <a:r>
              <a:rPr lang="fr-FR" err="1">
                <a:ea typeface="+mn-lt"/>
                <a:cs typeface="+mn-lt"/>
              </a:rPr>
              <a:t>way</a:t>
            </a:r>
            <a:r>
              <a:rPr lang="fr-FR">
                <a:ea typeface="+mn-lt"/>
                <a:cs typeface="+mn-lt"/>
              </a:rPr>
              <a:t>.</a:t>
            </a:r>
            <a:endParaRPr lang="fr-FR"/>
          </a:p>
          <a:p>
            <a:endParaRPr lang="fr-FR"/>
          </a:p>
          <a:p>
            <a:r>
              <a:rPr lang="fr-FR" b="1"/>
              <a:t>Suggestive Camera Angles:</a:t>
            </a:r>
            <a:r>
              <a:rPr lang="fr-FR"/>
              <a:t> </a:t>
            </a:r>
            <a:endParaRPr lang="fr-FR">
              <a:ea typeface="+mn-lt"/>
              <a:cs typeface="+mn-lt"/>
            </a:endParaRPr>
          </a:p>
          <a:p>
            <a:r>
              <a:rPr lang="fr-FR" err="1">
                <a:ea typeface="+mn-lt"/>
                <a:cs typeface="+mn-lt"/>
              </a:rPr>
              <a:t>Throughout</a:t>
            </a:r>
            <a:r>
              <a:rPr lang="fr-FR">
                <a:ea typeface="+mn-lt"/>
                <a:cs typeface="+mn-lt"/>
              </a:rPr>
              <a:t> the </a:t>
            </a:r>
            <a:r>
              <a:rPr lang="fr-FR" err="1">
                <a:ea typeface="+mn-lt"/>
                <a:cs typeface="+mn-lt"/>
              </a:rPr>
              <a:t>game</a:t>
            </a:r>
            <a:r>
              <a:rPr lang="fr-FR">
                <a:ea typeface="+mn-lt"/>
                <a:cs typeface="+mn-lt"/>
              </a:rPr>
              <a:t>, angles are </a:t>
            </a:r>
            <a:r>
              <a:rPr lang="fr-FR" err="1">
                <a:ea typeface="+mn-lt"/>
                <a:cs typeface="+mn-lt"/>
              </a:rPr>
              <a:t>crafted</a:t>
            </a:r>
            <a:r>
              <a:rPr lang="fr-FR">
                <a:ea typeface="+mn-lt"/>
                <a:cs typeface="+mn-lt"/>
              </a:rPr>
              <a:t> to highlight </a:t>
            </a:r>
            <a:r>
              <a:rPr lang="fr-FR" err="1">
                <a:ea typeface="+mn-lt"/>
                <a:cs typeface="+mn-lt"/>
              </a:rPr>
              <a:t>her</a:t>
            </a:r>
            <a:r>
              <a:rPr lang="fr-FR">
                <a:ea typeface="+mn-lt"/>
                <a:cs typeface="+mn-lt"/>
              </a:rPr>
              <a:t> physique and </a:t>
            </a:r>
            <a:r>
              <a:rPr lang="fr-FR" err="1">
                <a:ea typeface="+mn-lt"/>
                <a:cs typeface="+mn-lt"/>
              </a:rPr>
              <a:t>contribute</a:t>
            </a:r>
            <a:r>
              <a:rPr lang="fr-FR">
                <a:ea typeface="+mn-lt"/>
                <a:cs typeface="+mn-lt"/>
              </a:rPr>
              <a:t> to a </a:t>
            </a:r>
            <a:r>
              <a:rPr lang="fr-FR" err="1">
                <a:ea typeface="+mn-lt"/>
                <a:cs typeface="+mn-lt"/>
              </a:rPr>
              <a:t>sexualized</a:t>
            </a:r>
            <a:r>
              <a:rPr lang="fr-FR">
                <a:ea typeface="+mn-lt"/>
                <a:cs typeface="+mn-lt"/>
              </a:rPr>
              <a:t> </a:t>
            </a:r>
            <a:r>
              <a:rPr lang="fr-FR" err="1">
                <a:ea typeface="+mn-lt"/>
                <a:cs typeface="+mn-lt"/>
              </a:rPr>
              <a:t>portrayal</a:t>
            </a:r>
            <a:r>
              <a:rPr lang="fr-FR">
                <a:ea typeface="+mn-lt"/>
                <a:cs typeface="+mn-lt"/>
              </a:rPr>
              <a:t>.</a:t>
            </a:r>
            <a:endParaRPr lang="fr-FR"/>
          </a:p>
          <a:p>
            <a:endParaRPr lang="fr-FR"/>
          </a:p>
          <a:p>
            <a:endParaRPr lang="fr-FR"/>
          </a:p>
          <a:p>
            <a:r>
              <a:rPr lang="fr-FR" b="1"/>
              <a:t>Marketing and Fan Service:</a:t>
            </a:r>
          </a:p>
          <a:p>
            <a:endParaRPr lang="fr-FR"/>
          </a:p>
          <a:p>
            <a:r>
              <a:rPr lang="fr-FR" err="1">
                <a:ea typeface="+mn-lt"/>
                <a:cs typeface="+mn-lt"/>
              </a:rPr>
              <a:t>Similar</a:t>
            </a:r>
            <a:r>
              <a:rPr lang="fr-FR">
                <a:ea typeface="+mn-lt"/>
                <a:cs typeface="+mn-lt"/>
              </a:rPr>
              <a:t> to 2B, </a:t>
            </a:r>
            <a:r>
              <a:rPr lang="fr-FR" err="1">
                <a:ea typeface="+mn-lt"/>
                <a:cs typeface="+mn-lt"/>
              </a:rPr>
              <a:t>Bayonetta’s</a:t>
            </a:r>
            <a:r>
              <a:rPr lang="fr-FR">
                <a:ea typeface="+mn-lt"/>
                <a:cs typeface="+mn-lt"/>
              </a:rPr>
              <a:t> design </a:t>
            </a:r>
            <a:r>
              <a:rPr lang="fr-FR" err="1">
                <a:ea typeface="+mn-lt"/>
                <a:cs typeface="+mn-lt"/>
              </a:rPr>
              <a:t>reflects</a:t>
            </a:r>
            <a:r>
              <a:rPr lang="fr-FR">
                <a:ea typeface="+mn-lt"/>
                <a:cs typeface="+mn-lt"/>
              </a:rPr>
              <a:t> certain aspects of </a:t>
            </a:r>
            <a:r>
              <a:rPr lang="fr-FR" err="1">
                <a:ea typeface="+mn-lt"/>
                <a:cs typeface="+mn-lt"/>
              </a:rPr>
              <a:t>Japanese</a:t>
            </a:r>
            <a:r>
              <a:rPr lang="fr-FR">
                <a:ea typeface="+mn-lt"/>
                <a:cs typeface="+mn-lt"/>
              </a:rPr>
              <a:t> gaming and anime culture, </a:t>
            </a:r>
            <a:r>
              <a:rPr lang="fr-FR" err="1">
                <a:ea typeface="+mn-lt"/>
                <a:cs typeface="+mn-lt"/>
              </a:rPr>
              <a:t>where</a:t>
            </a:r>
            <a:r>
              <a:rPr lang="fr-FR">
                <a:ea typeface="+mn-lt"/>
                <a:cs typeface="+mn-lt"/>
              </a:rPr>
              <a:t> </a:t>
            </a:r>
            <a:r>
              <a:rPr lang="fr-FR" err="1">
                <a:ea typeface="+mn-lt"/>
                <a:cs typeface="+mn-lt"/>
              </a:rPr>
              <a:t>characters</a:t>
            </a:r>
            <a:r>
              <a:rPr lang="fr-FR">
                <a:ea typeface="+mn-lt"/>
                <a:cs typeface="+mn-lt"/>
              </a:rPr>
              <a:t> are </a:t>
            </a:r>
            <a:r>
              <a:rPr lang="fr-FR" err="1">
                <a:ea typeface="+mn-lt"/>
                <a:cs typeface="+mn-lt"/>
              </a:rPr>
              <a:t>often</a:t>
            </a:r>
            <a:r>
              <a:rPr lang="fr-FR">
                <a:ea typeface="+mn-lt"/>
                <a:cs typeface="+mn-lt"/>
              </a:rPr>
              <a:t> </a:t>
            </a:r>
            <a:r>
              <a:rPr lang="fr-FR" err="1">
                <a:ea typeface="+mn-lt"/>
                <a:cs typeface="+mn-lt"/>
              </a:rPr>
              <a:t>depicted</a:t>
            </a:r>
            <a:r>
              <a:rPr lang="fr-FR">
                <a:ea typeface="+mn-lt"/>
                <a:cs typeface="+mn-lt"/>
              </a:rPr>
              <a:t> </a:t>
            </a:r>
            <a:r>
              <a:rPr lang="fr-FR" err="1">
                <a:ea typeface="+mn-lt"/>
                <a:cs typeface="+mn-lt"/>
              </a:rPr>
              <a:t>with</a:t>
            </a:r>
            <a:r>
              <a:rPr lang="fr-FR">
                <a:ea typeface="+mn-lt"/>
                <a:cs typeface="+mn-lt"/>
              </a:rPr>
              <a:t> </a:t>
            </a:r>
            <a:r>
              <a:rPr lang="fr-FR" err="1">
                <a:ea typeface="+mn-lt"/>
                <a:cs typeface="+mn-lt"/>
              </a:rPr>
              <a:t>exaggerated</a:t>
            </a:r>
            <a:r>
              <a:rPr lang="fr-FR">
                <a:ea typeface="+mn-lt"/>
                <a:cs typeface="+mn-lt"/>
              </a:rPr>
              <a:t> </a:t>
            </a:r>
            <a:r>
              <a:rPr lang="fr-FR" err="1">
                <a:ea typeface="+mn-lt"/>
                <a:cs typeface="+mn-lt"/>
              </a:rPr>
              <a:t>sexual</a:t>
            </a:r>
            <a:r>
              <a:rPr lang="fr-FR">
                <a:ea typeface="+mn-lt"/>
                <a:cs typeface="+mn-lt"/>
              </a:rPr>
              <a:t> </a:t>
            </a:r>
            <a:r>
              <a:rPr lang="fr-FR" err="1">
                <a:ea typeface="+mn-lt"/>
                <a:cs typeface="+mn-lt"/>
              </a:rPr>
              <a:t>features</a:t>
            </a:r>
            <a:r>
              <a:rPr lang="fr-FR">
                <a:ea typeface="+mn-lt"/>
                <a:cs typeface="+mn-lt"/>
              </a:rPr>
              <a:t> and attire to appeal to </a:t>
            </a:r>
            <a:r>
              <a:rPr lang="fr-FR" err="1">
                <a:ea typeface="+mn-lt"/>
                <a:cs typeface="+mn-lt"/>
              </a:rPr>
              <a:t>specific</a:t>
            </a:r>
            <a:r>
              <a:rPr lang="fr-FR">
                <a:ea typeface="+mn-lt"/>
                <a:cs typeface="+mn-lt"/>
              </a:rPr>
              <a:t> audiences.</a:t>
            </a:r>
            <a:endParaRPr lang="fr-FR"/>
          </a:p>
          <a:p>
            <a:endParaRPr lang="fr-FR"/>
          </a:p>
          <a:p>
            <a:endParaRPr lang="fr-FR"/>
          </a:p>
        </p:txBody>
      </p:sp>
      <p:pic>
        <p:nvPicPr>
          <p:cNvPr id="8" name="Espace réservé du contenu 7" descr="Une image contenant chaussures, dessin humoristique, Danse, habits&#10;&#10;Description générée automatiquement">
            <a:extLst>
              <a:ext uri="{FF2B5EF4-FFF2-40B4-BE49-F238E27FC236}">
                <a16:creationId xmlns:a16="http://schemas.microsoft.com/office/drawing/2014/main" id="{65F9CAB3-839A-ECD3-2BD3-343EAF18B0A2}"/>
              </a:ext>
            </a:extLst>
          </p:cNvPr>
          <p:cNvPicPr>
            <a:picLocks noGrp="1" noChangeAspect="1"/>
          </p:cNvPicPr>
          <p:nvPr>
            <p:ph sz="half" idx="15"/>
          </p:nvPr>
        </p:nvPicPr>
        <p:blipFill>
          <a:blip r:embed="rId2"/>
          <a:stretch>
            <a:fillRect/>
          </a:stretch>
        </p:blipFill>
        <p:spPr>
          <a:xfrm>
            <a:off x="-520979" y="1314660"/>
            <a:ext cx="6616398" cy="5546689"/>
          </a:xfrm>
        </p:spPr>
      </p:pic>
    </p:spTree>
    <p:extLst>
      <p:ext uri="{BB962C8B-B14F-4D97-AF65-F5344CB8AC3E}">
        <p14:creationId xmlns:p14="http://schemas.microsoft.com/office/powerpoint/2010/main" val="168437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833694" y="544285"/>
            <a:ext cx="6594768" cy="3445329"/>
          </a:xfrm>
        </p:spPr>
        <p:txBody>
          <a:bodyPr anchor="b">
            <a:normAutofit/>
          </a:bodyPr>
          <a:lstStyle/>
          <a:p>
            <a:r>
              <a:rPr lang="en-US" i="1"/>
              <a:t>Question 2</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4829789" y="4130045"/>
            <a:ext cx="6594768" cy="1255375"/>
          </a:xfrm>
        </p:spPr>
        <p:txBody>
          <a:bodyPr vert="horz" lIns="91440" tIns="45720" rIns="91440" bIns="45720" rtlCol="0">
            <a:normAutofit/>
          </a:bodyPr>
          <a:lstStyle/>
          <a:p>
            <a:pPr marL="0" marR="0">
              <a:lnSpc>
                <a:spcPct val="115000"/>
              </a:lnSpc>
              <a:spcBef>
                <a:spcPts val="800"/>
              </a:spcBef>
              <a:spcAft>
                <a:spcPts val="400"/>
              </a:spcAft>
            </a:pPr>
            <a:r>
              <a:rPr lang="en-GB" sz="1800" b="1" kern="100" dirty="0">
                <a:solidFill>
                  <a:schemeClr val="bg1"/>
                </a:solidFill>
                <a:effectLst/>
                <a:latin typeface="Aptos Display" panose="020B0004020202020204" pitchFamily="34" charset="0"/>
                <a:ea typeface="Times New Roman" panose="02020603050405020304" pitchFamily="18" charset="0"/>
                <a:cs typeface="Times New Roman" panose="02020603050405020304" pitchFamily="18" charset="0"/>
              </a:rPr>
              <a:t>Over time, has the portrayal of female characters and NPCs in video games as sexualized or stereotyped figures decreased or increased, and have there been new methods of such portrayal?</a:t>
            </a:r>
            <a:endParaRPr lang="en-US" sz="2200" dirty="0">
              <a:solidFill>
                <a:schemeClr val="bg1"/>
              </a:solidFill>
            </a:endParaRPr>
          </a:p>
        </p:txBody>
      </p:sp>
      <p:pic>
        <p:nvPicPr>
          <p:cNvPr id="5" name="Picture 4" descr="Ellie Williams | The Last of Us Wiki | Fandom">
            <a:extLst>
              <a:ext uri="{FF2B5EF4-FFF2-40B4-BE49-F238E27FC236}">
                <a16:creationId xmlns:a16="http://schemas.microsoft.com/office/drawing/2014/main" id="{ED05DB50-E926-3D05-2184-EDD98BEB8445}"/>
              </a:ext>
            </a:extLst>
          </p:cNvPr>
          <p:cNvPicPr>
            <a:picLocks noChangeAspect="1"/>
          </p:cNvPicPr>
          <p:nvPr/>
        </p:nvPicPr>
        <p:blipFill rotWithShape="1">
          <a:blip r:embed="rId3"/>
          <a:srcRect b="21475"/>
          <a:stretch/>
        </p:blipFill>
        <p:spPr>
          <a:xfrm>
            <a:off x="20" y="-1"/>
            <a:ext cx="407609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noFill/>
        </p:spPr>
      </p:pic>
      <p:sp>
        <p:nvSpPr>
          <p:cNvPr id="4" name="Slide Number Placeholder 3" hidden="1">
            <a:extLst>
              <a:ext uri="{FF2B5EF4-FFF2-40B4-BE49-F238E27FC236}">
                <a16:creationId xmlns:a16="http://schemas.microsoft.com/office/drawing/2014/main" id="{58D8D8EF-09F7-2BAC-3EC4-6E8F40515A5D}"/>
              </a:ext>
            </a:extLst>
          </p:cNvPr>
          <p:cNvSpPr>
            <a:spLocks noGrp="1"/>
          </p:cNvSpPr>
          <p:nvPr>
            <p:ph type="sldNum" sz="quarter" idx="4294967295"/>
          </p:nvPr>
        </p:nvSpPr>
        <p:spPr>
          <a:xfrm>
            <a:off x="11123295" y="6352847"/>
            <a:ext cx="457200" cy="365125"/>
          </a:xfrm>
        </p:spPr>
        <p:txBody>
          <a:bodyPr/>
          <a:lstStyle/>
          <a:p>
            <a:pPr>
              <a:spcAft>
                <a:spcPts val="600"/>
              </a:spcAft>
            </a:pPr>
            <a:fld id="{B5CEABB6-07DC-46E8-9B57-56EC44A396E5}" type="slidenum">
              <a:rPr lang="en-US" smtClean="0"/>
              <a:pPr>
                <a:spcAft>
                  <a:spcPts val="600"/>
                </a:spcAft>
              </a:pPr>
              <a:t>25</a:t>
            </a:fld>
            <a:endParaRPr lang="en-US"/>
          </a:p>
        </p:txBody>
      </p:sp>
      <p:sp>
        <p:nvSpPr>
          <p:cNvPr id="9" name="Slide Number Placeholder 3" hidden="1">
            <a:extLst>
              <a:ext uri="{FF2B5EF4-FFF2-40B4-BE49-F238E27FC236}">
                <a16:creationId xmlns:a16="http://schemas.microsoft.com/office/drawing/2014/main" id="{FB0700D3-69BF-A87E-FF9C-E001FB415FB3}"/>
              </a:ext>
            </a:extLst>
          </p:cNvPr>
          <p:cNvSpPr>
            <a:spLocks noGrp="1"/>
          </p:cNvSpPr>
          <p:nvPr>
            <p:ph type="sldNum" sz="quarter" idx="4294967295"/>
          </p:nvPr>
        </p:nvSpPr>
        <p:spPr>
          <a:xfrm>
            <a:off x="10962027" y="6356350"/>
            <a:ext cx="457200" cy="365125"/>
          </a:xfrm>
        </p:spPr>
        <p:txBody>
          <a:bodyPr anchor="ctr">
            <a:normAutofit/>
          </a:bodyPr>
          <a:lstStyle/>
          <a:p>
            <a:pPr>
              <a:spcAft>
                <a:spcPts val="600"/>
              </a:spcAft>
            </a:pPr>
            <a:fld id="{B5CEABB6-07DC-46E8-9B57-56EC44A396E5}" type="slidenum">
              <a:rPr lang="en-US" smtClean="0"/>
              <a:pPr>
                <a:spcAft>
                  <a:spcPts val="600"/>
                </a:spcAft>
              </a:pPr>
              <a:t>25</a:t>
            </a:fld>
            <a:endParaRPr lang="en-US"/>
          </a:p>
        </p:txBody>
      </p:sp>
    </p:spTree>
    <p:extLst>
      <p:ext uri="{BB962C8B-B14F-4D97-AF65-F5344CB8AC3E}">
        <p14:creationId xmlns:p14="http://schemas.microsoft.com/office/powerpoint/2010/main" val="598799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3BFC-3A9C-1C5E-F557-55C06AA6D046}"/>
              </a:ext>
            </a:extLst>
          </p:cNvPr>
          <p:cNvSpPr>
            <a:spLocks noGrp="1"/>
          </p:cNvSpPr>
          <p:nvPr>
            <p:ph type="ctrTitle"/>
          </p:nvPr>
        </p:nvSpPr>
        <p:spPr>
          <a:xfrm>
            <a:off x="4359241" y="759945"/>
            <a:ext cx="6594768" cy="2295141"/>
          </a:xfrm>
        </p:spPr>
        <p:txBody>
          <a:bodyPr anchor="b">
            <a:normAutofit fontScale="90000"/>
          </a:bodyPr>
          <a:lstStyle/>
          <a:p>
            <a:r>
              <a:rPr lang="en-US" sz="4400"/>
              <a:t>Portrayal of Female Characters in Video Games: Trends and Insights</a:t>
            </a:r>
          </a:p>
          <a:p>
            <a:endParaRPr lang="en-US" sz="4400"/>
          </a:p>
        </p:txBody>
      </p:sp>
      <p:sp>
        <p:nvSpPr>
          <p:cNvPr id="11" name="Subtitle 2">
            <a:extLst>
              <a:ext uri="{FF2B5EF4-FFF2-40B4-BE49-F238E27FC236}">
                <a16:creationId xmlns:a16="http://schemas.microsoft.com/office/drawing/2014/main" id="{CC7A7B4D-00A4-44A4-501B-573C57C76053}"/>
              </a:ext>
            </a:extLst>
          </p:cNvPr>
          <p:cNvSpPr>
            <a:spLocks noGrp="1"/>
          </p:cNvSpPr>
          <p:nvPr>
            <p:ph type="subTitle" idx="1"/>
          </p:nvPr>
        </p:nvSpPr>
        <p:spPr>
          <a:xfrm>
            <a:off x="4714771" y="3051743"/>
            <a:ext cx="6623523" cy="2656013"/>
          </a:xfrm>
        </p:spPr>
        <p:txBody>
          <a:bodyPr vert="horz" lIns="91440" tIns="45720" rIns="91440" bIns="45720" rtlCol="0" anchor="t">
            <a:noAutofit/>
          </a:bodyPr>
          <a:lstStyle/>
          <a:p>
            <a:r>
              <a:rPr lang="en-US" sz="1400" dirty="0">
                <a:ea typeface="+mn-lt"/>
                <a:cs typeface="+mn-lt"/>
              </a:rPr>
              <a:t>Over the past decades, the representation of female characters in video games has placed a significant image on female characters in the gaming world. portrayals often relied on stereotypical and sexualized depictions, Many gaming industries have historically relied on the sexualization of female characters as a marketing strategy to attract a predominantly male audience. This practice often involves designing characters with exaggerated physical features. revealing clothing, and stereotypical roles that cater to the male gaze. These portrayals are frequently justified by claiming they enhance the game's visual appeal or align with certain genre conventions, but they perpetuate harmful stereotypes and undermine efforts for more diverse and respectful representations in the gaming community.</a:t>
            </a:r>
          </a:p>
        </p:txBody>
      </p:sp>
      <p:pic>
        <p:nvPicPr>
          <p:cNvPr id="6" name="Picture 5" descr="A group of women in different outfits&#10;&#10;Description automatically generated">
            <a:extLst>
              <a:ext uri="{FF2B5EF4-FFF2-40B4-BE49-F238E27FC236}">
                <a16:creationId xmlns:a16="http://schemas.microsoft.com/office/drawing/2014/main" id="{A7049C96-9157-8E7E-9925-4A84368D6C26}"/>
              </a:ext>
            </a:extLst>
          </p:cNvPr>
          <p:cNvPicPr>
            <a:picLocks noChangeAspect="1"/>
          </p:cNvPicPr>
          <p:nvPr/>
        </p:nvPicPr>
        <p:blipFill rotWithShape="1">
          <a:blip r:embed="rId2"/>
          <a:srcRect l="7612" r="6399" b="2"/>
          <a:stretch/>
        </p:blipFill>
        <p:spPr>
          <a:xfrm>
            <a:off x="20" y="-1"/>
            <a:ext cx="407609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a:noFill/>
        </p:spPr>
      </p:pic>
      <p:sp>
        <p:nvSpPr>
          <p:cNvPr id="4" name="Slide Number Placeholder 3" hidden="1">
            <a:extLst>
              <a:ext uri="{FF2B5EF4-FFF2-40B4-BE49-F238E27FC236}">
                <a16:creationId xmlns:a16="http://schemas.microsoft.com/office/drawing/2014/main" id="{9E627DAF-C9D2-6A6D-2174-736BDE0B810F}"/>
              </a:ext>
            </a:extLst>
          </p:cNvPr>
          <p:cNvSpPr>
            <a:spLocks noGrp="1"/>
          </p:cNvSpPr>
          <p:nvPr>
            <p:ph type="sldNum" sz="quarter" idx="4294967295"/>
          </p:nvPr>
        </p:nvSpPr>
        <p:spPr>
          <a:xfrm>
            <a:off x="11123295" y="6352847"/>
            <a:ext cx="457200" cy="365125"/>
          </a:xfrm>
        </p:spPr>
        <p:txBody>
          <a:bodyPr/>
          <a:lstStyle/>
          <a:p>
            <a:pPr>
              <a:spcAft>
                <a:spcPts val="600"/>
              </a:spcAft>
            </a:pPr>
            <a:fld id="{B5CEABB6-07DC-46E8-9B57-56EC44A396E5}" type="slidenum">
              <a:rPr lang="en-US" smtClean="0"/>
              <a:pPr>
                <a:spcAft>
                  <a:spcPts val="600"/>
                </a:spcAft>
              </a:pPr>
              <a:t>26</a:t>
            </a:fld>
            <a:endParaRPr lang="en-US"/>
          </a:p>
        </p:txBody>
      </p:sp>
    </p:spTree>
    <p:extLst>
      <p:ext uri="{BB962C8B-B14F-4D97-AF65-F5344CB8AC3E}">
        <p14:creationId xmlns:p14="http://schemas.microsoft.com/office/powerpoint/2010/main" val="4260825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with a bow and arrow&#10;&#10;Description automatically generated">
            <a:extLst>
              <a:ext uri="{FF2B5EF4-FFF2-40B4-BE49-F238E27FC236}">
                <a16:creationId xmlns:a16="http://schemas.microsoft.com/office/drawing/2014/main" id="{C5A17DBD-C52B-0C47-0AE7-3BE71BFB9B76}"/>
              </a:ext>
            </a:extLst>
          </p:cNvPr>
          <p:cNvPicPr>
            <a:picLocks noChangeAspect="1"/>
          </p:cNvPicPr>
          <p:nvPr/>
        </p:nvPicPr>
        <p:blipFill>
          <a:blip r:embed="rId2"/>
          <a:stretch>
            <a:fillRect/>
          </a:stretch>
        </p:blipFill>
        <p:spPr>
          <a:xfrm>
            <a:off x="-5749" y="-2258"/>
            <a:ext cx="3907764" cy="4576517"/>
          </a:xfrm>
          <a:prstGeom prst="rect">
            <a:avLst/>
          </a:prstGeom>
        </p:spPr>
      </p:pic>
      <p:sp>
        <p:nvSpPr>
          <p:cNvPr id="2" name="Title 1">
            <a:extLst>
              <a:ext uri="{FF2B5EF4-FFF2-40B4-BE49-F238E27FC236}">
                <a16:creationId xmlns:a16="http://schemas.microsoft.com/office/drawing/2014/main" id="{ADF5B6D9-94BF-36DC-16F2-B12DCBE06052}"/>
              </a:ext>
            </a:extLst>
          </p:cNvPr>
          <p:cNvSpPr>
            <a:spLocks noGrp="1"/>
          </p:cNvSpPr>
          <p:nvPr>
            <p:ph type="ctrTitle"/>
          </p:nvPr>
        </p:nvSpPr>
        <p:spPr>
          <a:xfrm>
            <a:off x="3884789" y="-418998"/>
            <a:ext cx="8305673" cy="1777556"/>
          </a:xfrm>
        </p:spPr>
        <p:txBody>
          <a:bodyPr>
            <a:normAutofit/>
          </a:bodyPr>
          <a:lstStyle/>
          <a:p>
            <a:r>
              <a:rPr lang="en-US" i="1"/>
              <a:t>Shifting </a:t>
            </a:r>
            <a:r>
              <a:rPr lang="en-US"/>
              <a:t>perspectives</a:t>
            </a:r>
          </a:p>
        </p:txBody>
      </p:sp>
      <p:sp>
        <p:nvSpPr>
          <p:cNvPr id="5" name="Rectangle: Rounded Corners 4">
            <a:extLst>
              <a:ext uri="{FF2B5EF4-FFF2-40B4-BE49-F238E27FC236}">
                <a16:creationId xmlns:a16="http://schemas.microsoft.com/office/drawing/2014/main" id="{50DE3546-8DA0-863B-06C5-F8D808F94D6A}"/>
              </a:ext>
            </a:extLst>
          </p:cNvPr>
          <p:cNvSpPr/>
          <p:nvPr/>
        </p:nvSpPr>
        <p:spPr>
          <a:xfrm>
            <a:off x="2397" y="3817873"/>
            <a:ext cx="4183812" cy="286109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Early Stereotypes</a:t>
            </a:r>
          </a:p>
          <a:p>
            <a:pPr algn="ctr"/>
            <a:r>
              <a:rPr lang="en-US" dirty="0">
                <a:ea typeface="+mn-lt"/>
                <a:cs typeface="+mn-lt"/>
              </a:rPr>
              <a:t>female characters were often depicted as passive, objectified, or relegated to minor support roles, reinforcing traditional gender norms.</a:t>
            </a:r>
            <a:endParaRPr lang="en-US" dirty="0"/>
          </a:p>
          <a:p>
            <a:pPr algn="ctr"/>
            <a:endParaRPr lang="en-US" sz="2000" dirty="0"/>
          </a:p>
        </p:txBody>
      </p:sp>
      <p:sp>
        <p:nvSpPr>
          <p:cNvPr id="6" name="Rectangle: Rounded Corners 5">
            <a:extLst>
              <a:ext uri="{FF2B5EF4-FFF2-40B4-BE49-F238E27FC236}">
                <a16:creationId xmlns:a16="http://schemas.microsoft.com/office/drawing/2014/main" id="{26DA9C38-F137-D3ED-005B-D01B368B0DCB}"/>
              </a:ext>
            </a:extLst>
          </p:cNvPr>
          <p:cNvSpPr/>
          <p:nvPr/>
        </p:nvSpPr>
        <p:spPr>
          <a:xfrm>
            <a:off x="4495663" y="3819928"/>
            <a:ext cx="4183810" cy="286109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Emerging Empowerment</a:t>
            </a:r>
          </a:p>
          <a:p>
            <a:pPr algn="ctr"/>
            <a:r>
              <a:rPr lang="en-US" dirty="0">
                <a:ea typeface="+mn-lt"/>
                <a:cs typeface="+mn-lt"/>
              </a:rPr>
              <a:t>Increasingly, video games feature female protagonists who are strong, complex, and take on leading roles, challenging traditional stereotypes.</a:t>
            </a:r>
            <a:endParaRPr lang="en-US" dirty="0"/>
          </a:p>
          <a:p>
            <a:pPr algn="ctr"/>
            <a:endParaRPr lang="en-US" dirty="0"/>
          </a:p>
        </p:txBody>
      </p:sp>
      <p:sp>
        <p:nvSpPr>
          <p:cNvPr id="7" name="Rectangle: Rounded Corners 6">
            <a:extLst>
              <a:ext uri="{FF2B5EF4-FFF2-40B4-BE49-F238E27FC236}">
                <a16:creationId xmlns:a16="http://schemas.microsoft.com/office/drawing/2014/main" id="{53C5D8C6-160C-0487-64E9-2A3E686C0244}"/>
              </a:ext>
            </a:extLst>
          </p:cNvPr>
          <p:cNvSpPr/>
          <p:nvPr/>
        </p:nvSpPr>
        <p:spPr>
          <a:xfrm>
            <a:off x="8945798" y="3877438"/>
            <a:ext cx="3249282" cy="27316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Inclusive Representation</a:t>
            </a:r>
          </a:p>
          <a:p>
            <a:pPr algn="ctr"/>
            <a:r>
              <a:rPr lang="en-US" dirty="0">
                <a:ea typeface="+mn-lt"/>
                <a:cs typeface="+mn-lt"/>
              </a:rPr>
              <a:t>The industry is moving towards more diverse and inclusive representation, with a wider range of body types, ethnicities, and narrative roles for female characters.</a:t>
            </a:r>
            <a:endParaRPr lang="en-US" dirty="0"/>
          </a:p>
          <a:p>
            <a:pPr algn="ctr"/>
            <a:endParaRPr lang="en-US" dirty="0"/>
          </a:p>
        </p:txBody>
      </p:sp>
    </p:spTree>
    <p:extLst>
      <p:ext uri="{BB962C8B-B14F-4D97-AF65-F5344CB8AC3E}">
        <p14:creationId xmlns:p14="http://schemas.microsoft.com/office/powerpoint/2010/main" val="1107052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3">
    <p:bg>
      <p:bgPr>
        <a:solidFill>
          <a:schemeClr val="accent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5" name="Text 1"/>
          <p:cNvSpPr/>
          <p:nvPr/>
        </p:nvSpPr>
        <p:spPr>
          <a:xfrm>
            <a:off x="4228419" y="442024"/>
            <a:ext cx="4221063" cy="527546"/>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4155"/>
              </a:lnSpc>
            </a:pPr>
            <a:r>
              <a:rPr lang="en-US" sz="3300">
                <a:solidFill>
                  <a:srgbClr val="312F2B"/>
                </a:solidFill>
                <a:latin typeface="Gelasio"/>
                <a:ea typeface="Gelasio"/>
              </a:rPr>
              <a:t>Characters that faced sexualization in the past</a:t>
            </a:r>
          </a:p>
        </p:txBody>
      </p:sp>
      <p:sp>
        <p:nvSpPr>
          <p:cNvPr id="6" name="Shape 2"/>
          <p:cNvSpPr/>
          <p:nvPr/>
        </p:nvSpPr>
        <p:spPr>
          <a:xfrm>
            <a:off x="5399286" y="1380927"/>
            <a:ext cx="33734" cy="4876800"/>
          </a:xfrm>
          <a:prstGeom prst="roundRect">
            <a:avLst>
              <a:gd name="adj" fmla="val 225231"/>
            </a:avLst>
          </a:prstGeom>
          <a:solidFill>
            <a:srgbClr val="CECEC9"/>
          </a:solidFill>
          <a:ln/>
        </p:spPr>
        <p:txBody>
          <a:bodyPr/>
          <a:lstStyle/>
          <a:p>
            <a:endParaRPr lang="en-US"/>
          </a:p>
        </p:txBody>
      </p:sp>
      <p:sp>
        <p:nvSpPr>
          <p:cNvPr id="7" name="Shape 3"/>
          <p:cNvSpPr/>
          <p:nvPr/>
        </p:nvSpPr>
        <p:spPr>
          <a:xfrm>
            <a:off x="5606057" y="1743870"/>
            <a:ext cx="590947" cy="33734"/>
          </a:xfrm>
          <a:prstGeom prst="roundRect">
            <a:avLst>
              <a:gd name="adj" fmla="val 225231"/>
            </a:avLst>
          </a:prstGeom>
          <a:solidFill>
            <a:srgbClr val="CECEC9"/>
          </a:solidFill>
          <a:ln/>
        </p:spPr>
        <p:txBody>
          <a:bodyPr/>
          <a:lstStyle/>
          <a:p>
            <a:endParaRPr lang="en-US"/>
          </a:p>
        </p:txBody>
      </p:sp>
      <p:sp>
        <p:nvSpPr>
          <p:cNvPr id="8" name="Shape 4"/>
          <p:cNvSpPr/>
          <p:nvPr/>
        </p:nvSpPr>
        <p:spPr>
          <a:xfrm>
            <a:off x="5226249" y="1570831"/>
            <a:ext cx="379809" cy="379809"/>
          </a:xfrm>
          <a:prstGeom prst="roundRect">
            <a:avLst>
              <a:gd name="adj" fmla="val 20005"/>
            </a:avLst>
          </a:prstGeom>
          <a:solidFill>
            <a:srgbClr val="E8E8E3"/>
          </a:solidFill>
          <a:ln w="7620">
            <a:solidFill>
              <a:srgbClr val="CECEC9"/>
            </a:solidFill>
            <a:prstDash val="solid"/>
          </a:ln>
        </p:spPr>
        <p:txBody>
          <a:bodyPr/>
          <a:lstStyle/>
          <a:p>
            <a:endParaRPr lang="en-US"/>
          </a:p>
        </p:txBody>
      </p:sp>
      <p:sp>
        <p:nvSpPr>
          <p:cNvPr id="9" name="Text 5"/>
          <p:cNvSpPr/>
          <p:nvPr/>
        </p:nvSpPr>
        <p:spPr>
          <a:xfrm>
            <a:off x="5361682" y="1634034"/>
            <a:ext cx="108843" cy="253306"/>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94"/>
              </a:lnSpc>
              <a:buNone/>
            </a:pPr>
            <a:r>
              <a:rPr lang="en-US" sz="1994">
                <a:solidFill>
                  <a:srgbClr val="272525"/>
                </a:solidFill>
                <a:latin typeface="Gelasio" pitchFamily="34" charset="0"/>
                <a:ea typeface="Gelasio" pitchFamily="34" charset="-122"/>
                <a:cs typeface="Gelasio" pitchFamily="34" charset="-120"/>
              </a:rPr>
              <a:t>1</a:t>
            </a:r>
            <a:endParaRPr lang="en-US" sz="1994"/>
          </a:p>
        </p:txBody>
      </p:sp>
      <p:sp>
        <p:nvSpPr>
          <p:cNvPr id="10" name="Text 6"/>
          <p:cNvSpPr/>
          <p:nvPr/>
        </p:nvSpPr>
        <p:spPr>
          <a:xfrm>
            <a:off x="6344742" y="1549698"/>
            <a:ext cx="2110482" cy="263723"/>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77"/>
              </a:lnSpc>
              <a:buNone/>
            </a:pPr>
            <a:r>
              <a:rPr lang="en-US" sz="2000">
                <a:solidFill>
                  <a:srgbClr val="272525"/>
                </a:solidFill>
                <a:latin typeface="Gelasio"/>
                <a:ea typeface="Gelasio" pitchFamily="34" charset="-122"/>
                <a:cs typeface="Gelasio" pitchFamily="34" charset="-120"/>
              </a:rPr>
              <a:t>Lara Croft (1996)</a:t>
            </a:r>
            <a:endParaRPr lang="en-US" sz="2000">
              <a:latin typeface="Gelasio"/>
              <a:cs typeface="Calibri"/>
            </a:endParaRPr>
          </a:p>
        </p:txBody>
      </p:sp>
      <p:sp>
        <p:nvSpPr>
          <p:cNvPr id="11" name="Text 7"/>
          <p:cNvSpPr/>
          <p:nvPr/>
        </p:nvSpPr>
        <p:spPr>
          <a:xfrm>
            <a:off x="6344742" y="1914724"/>
            <a:ext cx="5256312" cy="810518"/>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127"/>
              </a:lnSpc>
            </a:pPr>
            <a:r>
              <a:rPr lang="en-US" sz="1600" dirty="0">
                <a:solidFill>
                  <a:srgbClr val="272525"/>
                </a:solidFill>
                <a:latin typeface="Lato"/>
                <a:ea typeface="Lato"/>
                <a:cs typeface="Lato"/>
              </a:rPr>
              <a:t>The iconic Tomb Raider series introduced an adventurous female character with rather exaggerated body features </a:t>
            </a:r>
          </a:p>
        </p:txBody>
      </p:sp>
      <p:sp>
        <p:nvSpPr>
          <p:cNvPr id="12" name="Shape 8"/>
          <p:cNvSpPr/>
          <p:nvPr/>
        </p:nvSpPr>
        <p:spPr>
          <a:xfrm>
            <a:off x="5606057" y="3425726"/>
            <a:ext cx="590947" cy="33734"/>
          </a:xfrm>
          <a:prstGeom prst="roundRect">
            <a:avLst>
              <a:gd name="adj" fmla="val 225231"/>
            </a:avLst>
          </a:prstGeom>
          <a:solidFill>
            <a:srgbClr val="CECEC9"/>
          </a:solidFill>
          <a:ln/>
        </p:spPr>
        <p:txBody>
          <a:bodyPr/>
          <a:lstStyle/>
          <a:p>
            <a:endParaRPr lang="en-US"/>
          </a:p>
        </p:txBody>
      </p:sp>
      <p:sp>
        <p:nvSpPr>
          <p:cNvPr id="13" name="Shape 9"/>
          <p:cNvSpPr/>
          <p:nvPr/>
        </p:nvSpPr>
        <p:spPr>
          <a:xfrm>
            <a:off x="5226249" y="3252689"/>
            <a:ext cx="379809" cy="379809"/>
          </a:xfrm>
          <a:prstGeom prst="roundRect">
            <a:avLst>
              <a:gd name="adj" fmla="val 20005"/>
            </a:avLst>
          </a:prstGeom>
          <a:solidFill>
            <a:srgbClr val="E8E8E3"/>
          </a:solidFill>
          <a:ln w="7620">
            <a:solidFill>
              <a:srgbClr val="CECEC9"/>
            </a:solidFill>
            <a:prstDash val="solid"/>
          </a:ln>
        </p:spPr>
        <p:txBody>
          <a:bodyPr/>
          <a:lstStyle/>
          <a:p>
            <a:endParaRPr lang="en-US"/>
          </a:p>
        </p:txBody>
      </p:sp>
      <p:sp>
        <p:nvSpPr>
          <p:cNvPr id="14" name="Text 10"/>
          <p:cNvSpPr/>
          <p:nvPr/>
        </p:nvSpPr>
        <p:spPr>
          <a:xfrm>
            <a:off x="5345410" y="3315891"/>
            <a:ext cx="141486" cy="253306"/>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94"/>
              </a:lnSpc>
              <a:buNone/>
            </a:pPr>
            <a:r>
              <a:rPr lang="en-US" sz="1994">
                <a:solidFill>
                  <a:srgbClr val="272525"/>
                </a:solidFill>
                <a:latin typeface="Gelasio" pitchFamily="34" charset="0"/>
                <a:ea typeface="Gelasio" pitchFamily="34" charset="-122"/>
                <a:cs typeface="Gelasio" pitchFamily="34" charset="-120"/>
              </a:rPr>
              <a:t>2</a:t>
            </a:r>
            <a:endParaRPr lang="en-US" sz="1994"/>
          </a:p>
        </p:txBody>
      </p:sp>
      <p:sp>
        <p:nvSpPr>
          <p:cNvPr id="15" name="Text 11"/>
          <p:cNvSpPr/>
          <p:nvPr/>
        </p:nvSpPr>
        <p:spPr>
          <a:xfrm>
            <a:off x="6344742" y="3231555"/>
            <a:ext cx="2110482" cy="263723"/>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77"/>
              </a:lnSpc>
              <a:buNone/>
            </a:pPr>
            <a:r>
              <a:rPr lang="en-US" sz="2000">
                <a:solidFill>
                  <a:srgbClr val="272525"/>
                </a:solidFill>
                <a:latin typeface="Gelasio"/>
                <a:ea typeface="Gelasio" pitchFamily="34" charset="-122"/>
                <a:cs typeface="Gelasio" pitchFamily="34" charset="-120"/>
              </a:rPr>
              <a:t>Aloy (2017)</a:t>
            </a:r>
            <a:endParaRPr lang="en-US" sz="2000">
              <a:latin typeface="Gelasio"/>
              <a:cs typeface="Calibri"/>
            </a:endParaRPr>
          </a:p>
        </p:txBody>
      </p:sp>
      <p:sp>
        <p:nvSpPr>
          <p:cNvPr id="16" name="Text 12"/>
          <p:cNvSpPr/>
          <p:nvPr/>
        </p:nvSpPr>
        <p:spPr>
          <a:xfrm>
            <a:off x="6344742" y="3596581"/>
            <a:ext cx="5256312" cy="810518"/>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127"/>
              </a:lnSpc>
            </a:pPr>
            <a:r>
              <a:rPr lang="en-US" sz="1600" dirty="0">
                <a:solidFill>
                  <a:srgbClr val="272525"/>
                </a:solidFill>
                <a:latin typeface="Lato"/>
                <a:ea typeface="Lato"/>
                <a:cs typeface="Lato"/>
              </a:rPr>
              <a:t>Horizon Zero Dawn featured </a:t>
            </a:r>
            <a:r>
              <a:rPr lang="en-US" sz="1600" dirty="0" err="1">
                <a:solidFill>
                  <a:srgbClr val="272525"/>
                </a:solidFill>
                <a:latin typeface="Lato"/>
                <a:ea typeface="Lato"/>
                <a:cs typeface="Lato"/>
              </a:rPr>
              <a:t>Aloy</a:t>
            </a:r>
            <a:r>
              <a:rPr lang="en-US" sz="1600" dirty="0">
                <a:solidFill>
                  <a:srgbClr val="272525"/>
                </a:solidFill>
                <a:latin typeface="Lato"/>
                <a:ea typeface="Lato"/>
                <a:cs typeface="Lato"/>
              </a:rPr>
              <a:t>, a skilled hunter and warrior, although faced with proper representation , the character still represents some physical moves that can be considered sexual and unethical</a:t>
            </a:r>
          </a:p>
        </p:txBody>
      </p:sp>
      <p:sp>
        <p:nvSpPr>
          <p:cNvPr id="17" name="Shape 13"/>
          <p:cNvSpPr/>
          <p:nvPr/>
        </p:nvSpPr>
        <p:spPr>
          <a:xfrm>
            <a:off x="5606057" y="5107583"/>
            <a:ext cx="590947" cy="33734"/>
          </a:xfrm>
          <a:prstGeom prst="roundRect">
            <a:avLst>
              <a:gd name="adj" fmla="val 225231"/>
            </a:avLst>
          </a:prstGeom>
          <a:solidFill>
            <a:srgbClr val="CECEC9"/>
          </a:solidFill>
          <a:ln/>
        </p:spPr>
        <p:txBody>
          <a:bodyPr/>
          <a:lstStyle/>
          <a:p>
            <a:endParaRPr lang="en-US"/>
          </a:p>
        </p:txBody>
      </p:sp>
      <p:sp>
        <p:nvSpPr>
          <p:cNvPr id="18" name="Shape 14"/>
          <p:cNvSpPr/>
          <p:nvPr/>
        </p:nvSpPr>
        <p:spPr>
          <a:xfrm>
            <a:off x="5226249" y="4934546"/>
            <a:ext cx="379809" cy="379809"/>
          </a:xfrm>
          <a:prstGeom prst="roundRect">
            <a:avLst>
              <a:gd name="adj" fmla="val 20005"/>
            </a:avLst>
          </a:prstGeom>
          <a:solidFill>
            <a:srgbClr val="E8E8E3"/>
          </a:solidFill>
          <a:ln w="7620">
            <a:solidFill>
              <a:srgbClr val="CECEC9"/>
            </a:solidFill>
            <a:prstDash val="solid"/>
          </a:ln>
        </p:spPr>
        <p:txBody>
          <a:bodyPr/>
          <a:lstStyle/>
          <a:p>
            <a:endParaRPr lang="en-US"/>
          </a:p>
        </p:txBody>
      </p:sp>
      <p:sp>
        <p:nvSpPr>
          <p:cNvPr id="19" name="Text 15"/>
          <p:cNvSpPr/>
          <p:nvPr/>
        </p:nvSpPr>
        <p:spPr>
          <a:xfrm>
            <a:off x="5346205" y="4997748"/>
            <a:ext cx="139799" cy="253306"/>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1994"/>
              </a:lnSpc>
              <a:buNone/>
            </a:pPr>
            <a:r>
              <a:rPr lang="en-US" sz="1994">
                <a:solidFill>
                  <a:srgbClr val="272525"/>
                </a:solidFill>
                <a:latin typeface="Gelasio" pitchFamily="34" charset="0"/>
                <a:ea typeface="Gelasio" pitchFamily="34" charset="-122"/>
                <a:cs typeface="Gelasio" pitchFamily="34" charset="-120"/>
              </a:rPr>
              <a:t>3</a:t>
            </a:r>
            <a:endParaRPr lang="en-US" sz="1994"/>
          </a:p>
        </p:txBody>
      </p:sp>
      <p:sp>
        <p:nvSpPr>
          <p:cNvPr id="20" name="Text 16"/>
          <p:cNvSpPr/>
          <p:nvPr/>
        </p:nvSpPr>
        <p:spPr>
          <a:xfrm>
            <a:off x="6344742" y="4913412"/>
            <a:ext cx="2110482" cy="263723"/>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l">
              <a:lnSpc>
                <a:spcPts val="2077"/>
              </a:lnSpc>
              <a:buNone/>
            </a:pPr>
            <a:r>
              <a:rPr lang="en-US" sz="2000">
                <a:solidFill>
                  <a:srgbClr val="272525"/>
                </a:solidFill>
                <a:latin typeface="Gelasio"/>
                <a:ea typeface="Gelasio"/>
                <a:cs typeface="Gelasio" pitchFamily="34" charset="-120"/>
              </a:rPr>
              <a:t>Ellie (2013, 2020)</a:t>
            </a:r>
            <a:endParaRPr lang="en-US" sz="2000">
              <a:latin typeface="Gelasio"/>
              <a:ea typeface="Gelasio"/>
              <a:cs typeface="Calibri"/>
            </a:endParaRPr>
          </a:p>
        </p:txBody>
      </p:sp>
      <p:pic>
        <p:nvPicPr>
          <p:cNvPr id="24" name="Picture 23" descr="Aloy - Wikipedia">
            <a:extLst>
              <a:ext uri="{FF2B5EF4-FFF2-40B4-BE49-F238E27FC236}">
                <a16:creationId xmlns:a16="http://schemas.microsoft.com/office/drawing/2014/main" id="{D799F7D2-47E3-5330-92B3-BB59170A1A39}"/>
              </a:ext>
            </a:extLst>
          </p:cNvPr>
          <p:cNvPicPr>
            <a:picLocks noChangeAspect="1"/>
          </p:cNvPicPr>
          <p:nvPr/>
        </p:nvPicPr>
        <p:blipFill>
          <a:blip r:embed="rId4"/>
          <a:stretch>
            <a:fillRect/>
          </a:stretch>
        </p:blipFill>
        <p:spPr>
          <a:xfrm>
            <a:off x="-2059" y="2721729"/>
            <a:ext cx="2592041" cy="4002464"/>
          </a:xfrm>
          <a:prstGeom prst="rect">
            <a:avLst/>
          </a:prstGeom>
        </p:spPr>
      </p:pic>
      <p:sp>
        <p:nvSpPr>
          <p:cNvPr id="21" name="Text 17"/>
          <p:cNvSpPr/>
          <p:nvPr/>
        </p:nvSpPr>
        <p:spPr>
          <a:xfrm>
            <a:off x="6344742" y="5278438"/>
            <a:ext cx="5256312" cy="810518"/>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a:lnSpc>
                <a:spcPts val="2127"/>
              </a:lnSpc>
            </a:pPr>
            <a:r>
              <a:rPr lang="en-US" sz="1600" dirty="0">
                <a:solidFill>
                  <a:srgbClr val="272525"/>
                </a:solidFill>
                <a:latin typeface="Lato"/>
                <a:ea typeface="Lato"/>
                <a:cs typeface="Lato"/>
              </a:rPr>
              <a:t>The Last of Us series showcased Ellie, a resilient and resourceful young woman, was shown in several sexual cases in the infamous last of us video game and movie series </a:t>
            </a:r>
          </a:p>
        </p:txBody>
      </p:sp>
      <p:pic>
        <p:nvPicPr>
          <p:cNvPr id="23" name="Picture 22" descr="Ellie (The Last of Us) - Wikipedia">
            <a:extLst>
              <a:ext uri="{FF2B5EF4-FFF2-40B4-BE49-F238E27FC236}">
                <a16:creationId xmlns:a16="http://schemas.microsoft.com/office/drawing/2014/main" id="{152A040B-87E7-A010-871D-A2BF833C1D61}"/>
              </a:ext>
            </a:extLst>
          </p:cNvPr>
          <p:cNvPicPr>
            <a:picLocks noChangeAspect="1"/>
          </p:cNvPicPr>
          <p:nvPr/>
        </p:nvPicPr>
        <p:blipFill>
          <a:blip r:embed="rId5"/>
          <a:stretch>
            <a:fillRect/>
          </a:stretch>
        </p:blipFill>
        <p:spPr>
          <a:xfrm>
            <a:off x="2050211" y="2803"/>
            <a:ext cx="3188898" cy="4796431"/>
          </a:xfrm>
          <a:prstGeom prst="rect">
            <a:avLst/>
          </a:prstGeom>
        </p:spPr>
      </p:pic>
    </p:spTree>
    <p:extLst>
      <p:ext uri="{BB962C8B-B14F-4D97-AF65-F5344CB8AC3E}">
        <p14:creationId xmlns:p14="http://schemas.microsoft.com/office/powerpoint/2010/main" val="35759060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9786"/>
          </a:xfrm>
          <a:prstGeom prst="rect">
            <a:avLst/>
          </a:prstGeom>
          <a:solidFill>
            <a:srgbClr val="FFFFFF">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2192000" cy="2154733"/>
          </a:xfrm>
          <a:prstGeom prst="rect">
            <a:avLst/>
          </a:prstGeom>
        </p:spPr>
      </p:pic>
      <p:sp>
        <p:nvSpPr>
          <p:cNvPr id="5" name="Text 1"/>
          <p:cNvSpPr/>
          <p:nvPr/>
        </p:nvSpPr>
        <p:spPr>
          <a:xfrm>
            <a:off x="1387872" y="2628702"/>
            <a:ext cx="7395071" cy="538559"/>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4241"/>
              </a:lnSpc>
              <a:buNone/>
            </a:pPr>
            <a:r>
              <a:rPr lang="en-US" sz="3600">
                <a:solidFill>
                  <a:srgbClr val="312F2B"/>
                </a:solidFill>
                <a:latin typeface="Gelasio"/>
                <a:ea typeface="Gelasio"/>
                <a:cs typeface="Gelasio" pitchFamily="34" charset="-120"/>
              </a:rPr>
              <a:t>Ongoing Challenges and Opportunities</a:t>
            </a:r>
            <a:endParaRPr lang="en-US" sz="3600">
              <a:latin typeface="Gelasio"/>
              <a:ea typeface="Gelasio"/>
              <a:cs typeface="Calibri"/>
            </a:endParaRPr>
          </a:p>
        </p:txBody>
      </p:sp>
      <p:sp>
        <p:nvSpPr>
          <p:cNvPr id="6" name="Shape 2"/>
          <p:cNvSpPr/>
          <p:nvPr/>
        </p:nvSpPr>
        <p:spPr>
          <a:xfrm>
            <a:off x="1387872" y="3619699"/>
            <a:ext cx="387846" cy="387846"/>
          </a:xfrm>
          <a:prstGeom prst="roundRect">
            <a:avLst>
              <a:gd name="adj" fmla="val 20001"/>
            </a:avLst>
          </a:prstGeom>
          <a:solidFill>
            <a:srgbClr val="E8E8E3"/>
          </a:solidFill>
          <a:ln w="7620">
            <a:solidFill>
              <a:srgbClr val="CECEC9"/>
            </a:solidFill>
            <a:prstDash val="solid"/>
          </a:ln>
        </p:spPr>
        <p:txBody>
          <a:bodyPr/>
          <a:lstStyle/>
          <a:p>
            <a:endParaRPr lang="en-US"/>
          </a:p>
        </p:txBody>
      </p:sp>
      <p:sp>
        <p:nvSpPr>
          <p:cNvPr id="7" name="Text 3"/>
          <p:cNvSpPr/>
          <p:nvPr/>
        </p:nvSpPr>
        <p:spPr>
          <a:xfrm>
            <a:off x="1526183" y="3684291"/>
            <a:ext cx="111125" cy="258564"/>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36"/>
              </a:lnSpc>
              <a:buNone/>
            </a:pPr>
            <a:r>
              <a:rPr lang="en-US" sz="2036">
                <a:solidFill>
                  <a:srgbClr val="272525"/>
                </a:solidFill>
                <a:latin typeface="Gelasio" pitchFamily="34" charset="0"/>
                <a:ea typeface="Gelasio" pitchFamily="34" charset="-122"/>
                <a:cs typeface="Gelasio" pitchFamily="34" charset="-120"/>
              </a:rPr>
              <a:t>1</a:t>
            </a:r>
            <a:endParaRPr lang="en-US" sz="2036"/>
          </a:p>
        </p:txBody>
      </p:sp>
      <p:sp>
        <p:nvSpPr>
          <p:cNvPr id="8" name="Text 4"/>
          <p:cNvSpPr/>
          <p:nvPr/>
        </p:nvSpPr>
        <p:spPr>
          <a:xfrm>
            <a:off x="1948061" y="3619699"/>
            <a:ext cx="2154733" cy="269379"/>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21"/>
              </a:lnSpc>
              <a:buNone/>
            </a:pPr>
            <a:r>
              <a:rPr lang="en-US" sz="2000" dirty="0">
                <a:solidFill>
                  <a:srgbClr val="272525"/>
                </a:solidFill>
                <a:latin typeface="Gelasio"/>
                <a:ea typeface="Gelasio"/>
                <a:cs typeface="Gelasio" pitchFamily="34" charset="-120"/>
              </a:rPr>
              <a:t>Representation Gaps</a:t>
            </a:r>
            <a:endParaRPr lang="en-US" sz="2000" dirty="0">
              <a:latin typeface="Gelasio"/>
              <a:ea typeface="Gelasio"/>
              <a:cs typeface="Calibri"/>
            </a:endParaRPr>
          </a:p>
        </p:txBody>
      </p:sp>
      <p:sp>
        <p:nvSpPr>
          <p:cNvPr id="9" name="Text 5"/>
          <p:cNvSpPr/>
          <p:nvPr/>
        </p:nvSpPr>
        <p:spPr>
          <a:xfrm>
            <a:off x="1948061" y="3992463"/>
            <a:ext cx="4061818" cy="827187"/>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72"/>
              </a:lnSpc>
              <a:buNone/>
            </a:pPr>
            <a:r>
              <a:rPr lang="en-US" sz="1600" dirty="0">
                <a:solidFill>
                  <a:srgbClr val="272525"/>
                </a:solidFill>
                <a:latin typeface="Lato"/>
                <a:ea typeface="Lato"/>
                <a:cs typeface="Lato"/>
              </a:rPr>
              <a:t>Despite progress, there are still significant gaps in the representation of diverse female characters, especially in terms of race, age, and body type.</a:t>
            </a:r>
          </a:p>
          <a:p>
            <a:pPr marL="0" indent="0">
              <a:lnSpc>
                <a:spcPts val="2172"/>
              </a:lnSpc>
              <a:buNone/>
            </a:pPr>
            <a:endParaRPr lang="en-US" sz="1800" dirty="0">
              <a:latin typeface="Lato"/>
              <a:ea typeface="Lato"/>
              <a:cs typeface="Lato"/>
            </a:endParaRPr>
          </a:p>
        </p:txBody>
      </p:sp>
      <p:sp>
        <p:nvSpPr>
          <p:cNvPr id="10" name="Shape 6"/>
          <p:cNvSpPr/>
          <p:nvPr/>
        </p:nvSpPr>
        <p:spPr>
          <a:xfrm>
            <a:off x="6182221" y="3619699"/>
            <a:ext cx="387846" cy="387846"/>
          </a:xfrm>
          <a:prstGeom prst="roundRect">
            <a:avLst>
              <a:gd name="adj" fmla="val 20001"/>
            </a:avLst>
          </a:prstGeom>
          <a:solidFill>
            <a:srgbClr val="E8E8E3"/>
          </a:solidFill>
          <a:ln w="7620">
            <a:solidFill>
              <a:srgbClr val="CECEC9"/>
            </a:solidFill>
            <a:prstDash val="solid"/>
          </a:ln>
        </p:spPr>
        <p:txBody>
          <a:bodyPr/>
          <a:lstStyle/>
          <a:p>
            <a:endParaRPr lang="en-US"/>
          </a:p>
        </p:txBody>
      </p:sp>
      <p:sp>
        <p:nvSpPr>
          <p:cNvPr id="11" name="Text 7"/>
          <p:cNvSpPr/>
          <p:nvPr/>
        </p:nvSpPr>
        <p:spPr>
          <a:xfrm>
            <a:off x="6303864" y="3684291"/>
            <a:ext cx="144463" cy="258564"/>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36"/>
              </a:lnSpc>
              <a:buNone/>
            </a:pPr>
            <a:r>
              <a:rPr lang="en-US" sz="2036">
                <a:solidFill>
                  <a:srgbClr val="272525"/>
                </a:solidFill>
                <a:latin typeface="Gelasio" pitchFamily="34" charset="0"/>
                <a:ea typeface="Gelasio" pitchFamily="34" charset="-122"/>
                <a:cs typeface="Gelasio" pitchFamily="34" charset="-120"/>
              </a:rPr>
              <a:t>2</a:t>
            </a:r>
            <a:endParaRPr lang="en-US" sz="2036"/>
          </a:p>
        </p:txBody>
      </p:sp>
      <p:sp>
        <p:nvSpPr>
          <p:cNvPr id="12" name="Text 8"/>
          <p:cNvSpPr/>
          <p:nvPr/>
        </p:nvSpPr>
        <p:spPr>
          <a:xfrm>
            <a:off x="6742410" y="3619699"/>
            <a:ext cx="2347813" cy="269379"/>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21"/>
              </a:lnSpc>
              <a:buNone/>
            </a:pPr>
            <a:r>
              <a:rPr lang="en-US" sz="2000">
                <a:solidFill>
                  <a:srgbClr val="272525"/>
                </a:solidFill>
                <a:latin typeface="Gelasio"/>
                <a:ea typeface="Gelasio" pitchFamily="34" charset="-122"/>
                <a:cs typeface="Gelasio" pitchFamily="34" charset="-120"/>
              </a:rPr>
              <a:t>Objectification Concerns</a:t>
            </a:r>
            <a:endParaRPr lang="en-US" sz="2000">
              <a:latin typeface="Gelasio"/>
              <a:cs typeface="Calibri"/>
            </a:endParaRPr>
          </a:p>
        </p:txBody>
      </p:sp>
      <p:sp>
        <p:nvSpPr>
          <p:cNvPr id="13" name="Text 9"/>
          <p:cNvSpPr/>
          <p:nvPr/>
        </p:nvSpPr>
        <p:spPr>
          <a:xfrm>
            <a:off x="6742410" y="3992463"/>
            <a:ext cx="4061818" cy="827187"/>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72"/>
              </a:lnSpc>
              <a:buNone/>
            </a:pPr>
            <a:r>
              <a:rPr lang="en-US" sz="1600" dirty="0">
                <a:solidFill>
                  <a:srgbClr val="272525"/>
                </a:solidFill>
                <a:latin typeface="Lato"/>
                <a:ea typeface="Lato"/>
                <a:cs typeface="Lato"/>
              </a:rPr>
              <a:t>Some games continue to depict female characters in overly sexualized or unrealistic ways, which can perpetuate harmful stereotypes.</a:t>
            </a:r>
            <a:endParaRPr lang="en-US" sz="1600" dirty="0">
              <a:latin typeface="Lato"/>
              <a:ea typeface="Lato"/>
              <a:cs typeface="Lato"/>
            </a:endParaRPr>
          </a:p>
        </p:txBody>
      </p:sp>
      <p:sp>
        <p:nvSpPr>
          <p:cNvPr id="14" name="Shape 10"/>
          <p:cNvSpPr/>
          <p:nvPr/>
        </p:nvSpPr>
        <p:spPr>
          <a:xfrm>
            <a:off x="1387872" y="5185867"/>
            <a:ext cx="387846" cy="387846"/>
          </a:xfrm>
          <a:prstGeom prst="roundRect">
            <a:avLst>
              <a:gd name="adj" fmla="val 20001"/>
            </a:avLst>
          </a:prstGeom>
          <a:solidFill>
            <a:srgbClr val="E8E8E3"/>
          </a:solidFill>
          <a:ln w="7620">
            <a:solidFill>
              <a:srgbClr val="CECEC9"/>
            </a:solidFill>
            <a:prstDash val="solid"/>
          </a:ln>
        </p:spPr>
        <p:txBody>
          <a:bodyPr/>
          <a:lstStyle/>
          <a:p>
            <a:endParaRPr lang="en-US"/>
          </a:p>
        </p:txBody>
      </p:sp>
      <p:sp>
        <p:nvSpPr>
          <p:cNvPr id="15" name="Text 11"/>
          <p:cNvSpPr/>
          <p:nvPr/>
        </p:nvSpPr>
        <p:spPr>
          <a:xfrm>
            <a:off x="1510407" y="5250458"/>
            <a:ext cx="142677" cy="258564"/>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36"/>
              </a:lnSpc>
              <a:buNone/>
            </a:pPr>
            <a:r>
              <a:rPr lang="en-US" sz="2036">
                <a:solidFill>
                  <a:srgbClr val="272525"/>
                </a:solidFill>
                <a:latin typeface="Gelasio" pitchFamily="34" charset="0"/>
                <a:ea typeface="Gelasio" pitchFamily="34" charset="-122"/>
                <a:cs typeface="Gelasio" pitchFamily="34" charset="-120"/>
              </a:rPr>
              <a:t>3</a:t>
            </a:r>
            <a:endParaRPr lang="en-US" sz="2036"/>
          </a:p>
        </p:txBody>
      </p:sp>
      <p:sp>
        <p:nvSpPr>
          <p:cNvPr id="16" name="Text 12"/>
          <p:cNvSpPr/>
          <p:nvPr/>
        </p:nvSpPr>
        <p:spPr>
          <a:xfrm>
            <a:off x="1948061" y="5185867"/>
            <a:ext cx="2482850" cy="269379"/>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21"/>
              </a:lnSpc>
              <a:buNone/>
            </a:pPr>
            <a:r>
              <a:rPr lang="en-US" sz="2000" dirty="0">
                <a:solidFill>
                  <a:srgbClr val="272525"/>
                </a:solidFill>
                <a:latin typeface="Gelasio"/>
                <a:ea typeface="Gelasio" pitchFamily="34" charset="-122"/>
                <a:cs typeface="Gelasio" pitchFamily="34" charset="-120"/>
              </a:rPr>
              <a:t>Inclusive Design Practices</a:t>
            </a:r>
            <a:endParaRPr lang="en-US" sz="2000" dirty="0">
              <a:latin typeface="Gelasio"/>
              <a:cs typeface="Calibri"/>
            </a:endParaRPr>
          </a:p>
        </p:txBody>
      </p:sp>
      <p:sp>
        <p:nvSpPr>
          <p:cNvPr id="17" name="Text 13"/>
          <p:cNvSpPr/>
          <p:nvPr/>
        </p:nvSpPr>
        <p:spPr>
          <a:xfrm>
            <a:off x="1948061" y="5558632"/>
            <a:ext cx="4061818" cy="827187"/>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72"/>
              </a:lnSpc>
              <a:buNone/>
            </a:pPr>
            <a:r>
              <a:rPr lang="en-US" sz="1600" dirty="0">
                <a:solidFill>
                  <a:srgbClr val="272525"/>
                </a:solidFill>
                <a:latin typeface="Lato"/>
                <a:ea typeface="Lato"/>
                <a:cs typeface="Lato"/>
              </a:rPr>
              <a:t>Adopting more inclusive design practices and involving diverse teams can help create more authentic and empowering female characters.</a:t>
            </a:r>
            <a:endParaRPr lang="en-US" sz="1600" dirty="0">
              <a:latin typeface="Lato"/>
              <a:ea typeface="Lato"/>
              <a:cs typeface="Lato"/>
            </a:endParaRPr>
          </a:p>
        </p:txBody>
      </p:sp>
      <p:sp>
        <p:nvSpPr>
          <p:cNvPr id="18" name="Shape 14"/>
          <p:cNvSpPr/>
          <p:nvPr/>
        </p:nvSpPr>
        <p:spPr>
          <a:xfrm>
            <a:off x="6182221" y="5185867"/>
            <a:ext cx="387846" cy="387846"/>
          </a:xfrm>
          <a:prstGeom prst="roundRect">
            <a:avLst>
              <a:gd name="adj" fmla="val 20001"/>
            </a:avLst>
          </a:prstGeom>
          <a:solidFill>
            <a:srgbClr val="E8E8E3"/>
          </a:solidFill>
          <a:ln w="7620">
            <a:solidFill>
              <a:srgbClr val="CECEC9"/>
            </a:solidFill>
            <a:prstDash val="solid"/>
          </a:ln>
        </p:spPr>
        <p:txBody>
          <a:bodyPr/>
          <a:lstStyle/>
          <a:p>
            <a:endParaRPr lang="en-US"/>
          </a:p>
        </p:txBody>
      </p:sp>
      <p:sp>
        <p:nvSpPr>
          <p:cNvPr id="19" name="Text 15"/>
          <p:cNvSpPr/>
          <p:nvPr/>
        </p:nvSpPr>
        <p:spPr>
          <a:xfrm>
            <a:off x="6303069" y="5250458"/>
            <a:ext cx="146050" cy="258564"/>
          </a:xfrm>
          <a:prstGeom prst="rect">
            <a:avLst/>
          </a:prstGeom>
          <a:noFill/>
          <a:ln/>
        </p:spPr>
        <p:txBody>
          <a:bodyPr wrap="none"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gn="ctr">
              <a:lnSpc>
                <a:spcPts val="2036"/>
              </a:lnSpc>
              <a:buNone/>
            </a:pPr>
            <a:r>
              <a:rPr lang="en-US" sz="2036">
                <a:solidFill>
                  <a:srgbClr val="272525"/>
                </a:solidFill>
                <a:latin typeface="Gelasio" pitchFamily="34" charset="0"/>
                <a:ea typeface="Gelasio" pitchFamily="34" charset="-122"/>
                <a:cs typeface="Gelasio" pitchFamily="34" charset="-120"/>
              </a:rPr>
              <a:t>4</a:t>
            </a:r>
            <a:endParaRPr lang="en-US" sz="2036"/>
          </a:p>
        </p:txBody>
      </p:sp>
      <p:sp>
        <p:nvSpPr>
          <p:cNvPr id="20" name="Text 16"/>
          <p:cNvSpPr/>
          <p:nvPr/>
        </p:nvSpPr>
        <p:spPr>
          <a:xfrm>
            <a:off x="6742411" y="5185867"/>
            <a:ext cx="2542679" cy="269379"/>
          </a:xfrm>
          <a:prstGeom prst="rect">
            <a:avLst/>
          </a:prstGeom>
          <a:noFill/>
          <a:ln/>
        </p:spPr>
        <p:txBody>
          <a:bodyPr wrap="non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21"/>
              </a:lnSpc>
              <a:buNone/>
            </a:pPr>
            <a:r>
              <a:rPr lang="en-US" sz="2000">
                <a:solidFill>
                  <a:srgbClr val="272525"/>
                </a:solidFill>
                <a:latin typeface="Gelasio"/>
                <a:ea typeface="Gelasio" pitchFamily="34" charset="-122"/>
                <a:cs typeface="Gelasio" pitchFamily="34" charset="-120"/>
              </a:rPr>
              <a:t>Player Agency and Choices</a:t>
            </a:r>
            <a:endParaRPr lang="en-US" sz="2000">
              <a:latin typeface="Gelasio"/>
              <a:cs typeface="Calibri"/>
            </a:endParaRPr>
          </a:p>
        </p:txBody>
      </p:sp>
      <p:sp>
        <p:nvSpPr>
          <p:cNvPr id="21" name="Text 17"/>
          <p:cNvSpPr/>
          <p:nvPr/>
        </p:nvSpPr>
        <p:spPr>
          <a:xfrm>
            <a:off x="6742410" y="5558632"/>
            <a:ext cx="4061818" cy="827187"/>
          </a:xfrm>
          <a:prstGeom prst="rect">
            <a:avLst/>
          </a:prstGeom>
          <a:noFill/>
          <a:ln/>
        </p:spPr>
        <p:txBody>
          <a:bodyPr wrap="square" lIns="91440" tIns="45720" rIns="91440" bIns="45720" rtlCol="0" anchor="t"/>
          <a:lstStyle>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a:lstStyle>
          <a:p>
            <a:pPr marL="0" indent="0">
              <a:lnSpc>
                <a:spcPts val="2172"/>
              </a:lnSpc>
              <a:buNone/>
            </a:pPr>
            <a:r>
              <a:rPr lang="en-US" sz="1600" dirty="0">
                <a:solidFill>
                  <a:srgbClr val="272525"/>
                </a:solidFill>
                <a:latin typeface="Lato"/>
                <a:ea typeface="Lato"/>
                <a:cs typeface="Lato"/>
              </a:rPr>
              <a:t>Allowing players to create and customize their own female characters can foster a greater sense of representation and self-expression.</a:t>
            </a:r>
            <a:endParaRPr lang="en-US" sz="1600" dirty="0">
              <a:latin typeface="Lato"/>
              <a:ea typeface="Lato"/>
              <a:cs typeface="Lato"/>
            </a:endParaRPr>
          </a:p>
        </p:txBody>
      </p:sp>
    </p:spTree>
    <p:extLst>
      <p:ext uri="{BB962C8B-B14F-4D97-AF65-F5344CB8AC3E}">
        <p14:creationId xmlns:p14="http://schemas.microsoft.com/office/powerpoint/2010/main" val="2994208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833694" y="660358"/>
            <a:ext cx="6594768" cy="5537284"/>
          </a:xfrm>
        </p:spPr>
        <p:txBody>
          <a:bodyPr>
            <a:normAutofit/>
          </a:bodyPr>
          <a:lstStyle/>
          <a:p>
            <a:r>
              <a:rPr lang="en-US"/>
              <a:t>Introduction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8B590-287F-EE30-6817-BD5A80EF54B0}"/>
              </a:ext>
            </a:extLst>
          </p:cNvPr>
          <p:cNvSpPr>
            <a:spLocks noGrp="1"/>
          </p:cNvSpPr>
          <p:nvPr>
            <p:ph type="title"/>
          </p:nvPr>
        </p:nvSpPr>
        <p:spPr>
          <a:xfrm>
            <a:off x="1609018" y="350481"/>
            <a:ext cx="9866540" cy="737252"/>
          </a:xfrm>
        </p:spPr>
        <p:txBody>
          <a:bodyPr/>
          <a:lstStyle/>
          <a:p>
            <a:r>
              <a:rPr lang="en-US" dirty="0"/>
              <a:t>Data about </a:t>
            </a:r>
            <a:endParaRPr lang="en-US"/>
          </a:p>
        </p:txBody>
      </p:sp>
      <p:pic>
        <p:nvPicPr>
          <p:cNvPr id="6" name="Content Placeholder 5" descr="A graph of different colored bars&#10;&#10;Description automatically generated">
            <a:extLst>
              <a:ext uri="{FF2B5EF4-FFF2-40B4-BE49-F238E27FC236}">
                <a16:creationId xmlns:a16="http://schemas.microsoft.com/office/drawing/2014/main" id="{C94F8DDB-2B23-D03F-A368-FC3E4C9685DE}"/>
              </a:ext>
            </a:extLst>
          </p:cNvPr>
          <p:cNvPicPr>
            <a:picLocks noGrp="1" noChangeAspect="1"/>
          </p:cNvPicPr>
          <p:nvPr>
            <p:ph sz="half" idx="15"/>
          </p:nvPr>
        </p:nvPicPr>
        <p:blipFill>
          <a:blip r:embed="rId2"/>
          <a:stretch>
            <a:fillRect/>
          </a:stretch>
        </p:blipFill>
        <p:spPr>
          <a:xfrm>
            <a:off x="1480144" y="1385851"/>
            <a:ext cx="10000073" cy="5141272"/>
          </a:xfrm>
        </p:spPr>
      </p:pic>
      <p:sp>
        <p:nvSpPr>
          <p:cNvPr id="5" name="Slide Number Placeholder 4">
            <a:extLst>
              <a:ext uri="{FF2B5EF4-FFF2-40B4-BE49-F238E27FC236}">
                <a16:creationId xmlns:a16="http://schemas.microsoft.com/office/drawing/2014/main" id="{C435DF15-2F60-AF7C-58FE-0A8D216FE961}"/>
              </a:ext>
            </a:extLst>
          </p:cNvPr>
          <p:cNvSpPr>
            <a:spLocks noGrp="1"/>
          </p:cNvSpPr>
          <p:nvPr>
            <p:ph type="sldNum" sz="quarter" idx="12"/>
          </p:nvPr>
        </p:nvSpPr>
        <p:spPr/>
        <p:txBody>
          <a:bodyPr/>
          <a:lstStyle/>
          <a:p>
            <a:fld id="{B5CEABB6-07DC-46E8-9B57-56EC44A396E5}" type="slidenum">
              <a:rPr lang="en-US" smtClean="0"/>
              <a:pPr/>
              <a:t>30</a:t>
            </a:fld>
            <a:endParaRPr lang="en-US"/>
          </a:p>
        </p:txBody>
      </p:sp>
    </p:spTree>
    <p:extLst>
      <p:ext uri="{BB962C8B-B14F-4D97-AF65-F5344CB8AC3E}">
        <p14:creationId xmlns:p14="http://schemas.microsoft.com/office/powerpoint/2010/main" val="194113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6FC65-A5EA-7A95-2790-91ABC883C985}"/>
              </a:ext>
            </a:extLst>
          </p:cNvPr>
          <p:cNvSpPr>
            <a:spLocks noGrp="1"/>
          </p:cNvSpPr>
          <p:nvPr>
            <p:ph type="ctrTitle"/>
          </p:nvPr>
        </p:nvSpPr>
        <p:spPr>
          <a:xfrm>
            <a:off x="4833694" y="1240433"/>
            <a:ext cx="6594768" cy="566663"/>
          </a:xfrm>
        </p:spPr>
        <p:txBody>
          <a:bodyPr>
            <a:normAutofit/>
          </a:bodyPr>
          <a:lstStyle/>
          <a:p>
            <a:r>
              <a:rPr lang="en-US" sz="3200"/>
              <a:t>New Method of Portrayal.</a:t>
            </a:r>
          </a:p>
        </p:txBody>
      </p:sp>
      <p:sp>
        <p:nvSpPr>
          <p:cNvPr id="3" name="Subtitle 2">
            <a:extLst>
              <a:ext uri="{FF2B5EF4-FFF2-40B4-BE49-F238E27FC236}">
                <a16:creationId xmlns:a16="http://schemas.microsoft.com/office/drawing/2014/main" id="{7C87CFA1-B211-11B8-A783-592A36A515A3}"/>
              </a:ext>
            </a:extLst>
          </p:cNvPr>
          <p:cNvSpPr>
            <a:spLocks noGrp="1"/>
          </p:cNvSpPr>
          <p:nvPr>
            <p:ph type="subTitle" idx="1"/>
          </p:nvPr>
        </p:nvSpPr>
        <p:spPr>
          <a:xfrm>
            <a:off x="4829789" y="2568415"/>
            <a:ext cx="6858175" cy="3249745"/>
          </a:xfrm>
        </p:spPr>
        <p:txBody>
          <a:bodyPr vert="horz" lIns="91440" tIns="45720" rIns="91440" bIns="45720" rtlCol="0" anchor="t">
            <a:normAutofit/>
          </a:bodyPr>
          <a:lstStyle/>
          <a:p>
            <a:pPr marL="457200" indent="-457200">
              <a:buAutoNum type="arabicPeriod"/>
            </a:pPr>
            <a:r>
              <a:rPr lang="en-US">
                <a:latin typeface="Calibri"/>
                <a:ea typeface="+mn-lt"/>
                <a:cs typeface="+mn-lt"/>
              </a:rPr>
              <a:t>Customizable Characters.</a:t>
            </a:r>
          </a:p>
          <a:p>
            <a:pPr marL="457200" indent="-457200">
              <a:buAutoNum type="arabicPeriod"/>
            </a:pPr>
            <a:r>
              <a:rPr lang="en-US">
                <a:latin typeface="Calibri"/>
                <a:ea typeface="+mn-lt"/>
                <a:cs typeface="+mn-lt"/>
              </a:rPr>
              <a:t>Diverse Body Types and Ethnicities.</a:t>
            </a:r>
          </a:p>
          <a:p>
            <a:pPr marL="457200" indent="-457200">
              <a:buAutoNum type="arabicPeriod"/>
            </a:pPr>
            <a:r>
              <a:rPr lang="en-US">
                <a:latin typeface="Calibri"/>
                <a:ea typeface="+mn-lt"/>
                <a:cs typeface="+mn-lt"/>
              </a:rPr>
              <a:t>Strong and Independent Characters.</a:t>
            </a:r>
          </a:p>
          <a:p>
            <a:pPr marL="457200" indent="-457200">
              <a:buAutoNum type="arabicPeriod"/>
            </a:pPr>
            <a:r>
              <a:rPr lang="en-US">
                <a:latin typeface="Calibri"/>
                <a:ea typeface="+mn-lt"/>
                <a:cs typeface="+mn-lt"/>
              </a:rPr>
              <a:t>Story mode.</a:t>
            </a:r>
            <a:endParaRPr lang="en-US">
              <a:latin typeface="Calibri"/>
              <a:ea typeface="Calibri"/>
              <a:cs typeface="Calibri"/>
            </a:endParaRPr>
          </a:p>
        </p:txBody>
      </p:sp>
    </p:spTree>
    <p:extLst>
      <p:ext uri="{BB962C8B-B14F-4D97-AF65-F5344CB8AC3E}">
        <p14:creationId xmlns:p14="http://schemas.microsoft.com/office/powerpoint/2010/main" val="5504225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1942102-1E30-C52C-55A7-A360A391DD54}"/>
              </a:ext>
            </a:extLst>
          </p:cNvPr>
          <p:cNvSpPr txBox="1"/>
          <p:nvPr/>
        </p:nvSpPr>
        <p:spPr>
          <a:xfrm>
            <a:off x="211855" y="182880"/>
            <a:ext cx="45415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US" sz="2800">
                <a:latin typeface="Calibri"/>
              </a:rPr>
              <a:t>Customizable Characters.</a:t>
            </a:r>
            <a:endParaRPr lang="en-US" sz="2800"/>
          </a:p>
        </p:txBody>
      </p:sp>
      <p:pic>
        <p:nvPicPr>
          <p:cNvPr id="4" name="Content Placeholder 3" descr="Bi MILI PLAYING WITH HACKERS?MILI EXPOSED BY CONTROVERSY GAMER ...">
            <a:extLst>
              <a:ext uri="{FF2B5EF4-FFF2-40B4-BE49-F238E27FC236}">
                <a16:creationId xmlns:a16="http://schemas.microsoft.com/office/drawing/2014/main" id="{F842F757-18AB-96CD-085A-06FD8678ADB6}"/>
              </a:ext>
            </a:extLst>
          </p:cNvPr>
          <p:cNvPicPr>
            <a:picLocks noGrp="1" noChangeAspect="1"/>
          </p:cNvPicPr>
          <p:nvPr>
            <p:ph sz="half" idx="14"/>
          </p:nvPr>
        </p:nvPicPr>
        <p:blipFill>
          <a:blip r:embed="rId2"/>
          <a:stretch>
            <a:fillRect/>
          </a:stretch>
        </p:blipFill>
        <p:spPr>
          <a:xfrm>
            <a:off x="192405" y="828238"/>
            <a:ext cx="10956290" cy="5841603"/>
          </a:xfrm>
        </p:spPr>
      </p:pic>
    </p:spTree>
    <p:extLst>
      <p:ext uri="{BB962C8B-B14F-4D97-AF65-F5344CB8AC3E}">
        <p14:creationId xmlns:p14="http://schemas.microsoft.com/office/powerpoint/2010/main" val="4735619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7544-6089-046C-9D03-3C5493F41929}"/>
              </a:ext>
            </a:extLst>
          </p:cNvPr>
          <p:cNvSpPr>
            <a:spLocks noGrp="1"/>
          </p:cNvSpPr>
          <p:nvPr>
            <p:ph type="title"/>
          </p:nvPr>
        </p:nvSpPr>
        <p:spPr>
          <a:xfrm>
            <a:off x="1552574" y="896111"/>
            <a:ext cx="2585207" cy="812511"/>
          </a:xfrm>
        </p:spPr>
        <p:txBody>
          <a:bodyPr/>
          <a:lstStyle/>
          <a:p>
            <a:r>
              <a:rPr lang="en-US"/>
              <a:t>Species</a:t>
            </a:r>
          </a:p>
        </p:txBody>
      </p:sp>
      <p:sp>
        <p:nvSpPr>
          <p:cNvPr id="3" name="Content Placeholder 2">
            <a:extLst>
              <a:ext uri="{FF2B5EF4-FFF2-40B4-BE49-F238E27FC236}">
                <a16:creationId xmlns:a16="http://schemas.microsoft.com/office/drawing/2014/main" id="{2DAF7E4B-8438-4D07-49A5-4D70E49C11D4}"/>
              </a:ext>
            </a:extLst>
          </p:cNvPr>
          <p:cNvSpPr>
            <a:spLocks noGrp="1"/>
          </p:cNvSpPr>
          <p:nvPr>
            <p:ph sz="half" idx="15"/>
          </p:nvPr>
        </p:nvSpPr>
        <p:spPr>
          <a:xfrm>
            <a:off x="1552575" y="1992755"/>
            <a:ext cx="6477952" cy="3654646"/>
          </a:xfrm>
        </p:spPr>
        <p:txBody>
          <a:bodyPr vert="horz" lIns="91440" tIns="45720" rIns="91440" bIns="45720" rtlCol="0" anchor="t">
            <a:normAutofit/>
          </a:bodyPr>
          <a:lstStyle/>
          <a:p>
            <a:pPr marL="342900" indent="-342900">
              <a:buAutoNum type="arabicPeriod"/>
            </a:pPr>
            <a:r>
              <a:rPr lang="en-US">
                <a:ea typeface="+mn-lt"/>
                <a:cs typeface="+mn-lt"/>
              </a:rPr>
              <a:t>Human</a:t>
            </a:r>
          </a:p>
          <a:p>
            <a:pPr marL="342900" indent="-342900">
              <a:buAutoNum type="arabicPeriod"/>
            </a:pPr>
            <a:r>
              <a:rPr lang="en-US">
                <a:ea typeface="+mn-lt"/>
                <a:cs typeface="+mn-lt"/>
              </a:rPr>
              <a:t>Humanoid</a:t>
            </a:r>
          </a:p>
          <a:p>
            <a:pPr marL="342900" indent="-342900">
              <a:buAutoNum type="arabicPeriod"/>
            </a:pPr>
            <a:r>
              <a:rPr lang="en-US">
                <a:ea typeface="+mn-lt"/>
                <a:cs typeface="+mn-lt"/>
              </a:rPr>
              <a:t>Humanoid-Anima</a:t>
            </a:r>
          </a:p>
          <a:p>
            <a:pPr marL="342900" indent="-342900">
              <a:buAutoNum type="arabicPeriod"/>
            </a:pPr>
            <a:r>
              <a:rPr lang="en-US">
                <a:ea typeface="+mn-lt"/>
                <a:cs typeface="+mn-lt"/>
              </a:rPr>
              <a:t>Android-Robot</a:t>
            </a:r>
          </a:p>
          <a:p>
            <a:pPr marL="342900" indent="-342900">
              <a:buAutoNum type="arabicPeriod"/>
            </a:pPr>
            <a:r>
              <a:rPr lang="en-US">
                <a:ea typeface="+mn-lt"/>
                <a:cs typeface="+mn-lt"/>
              </a:rPr>
              <a:t>Robots</a:t>
            </a:r>
          </a:p>
        </p:txBody>
      </p:sp>
      <p:sp>
        <p:nvSpPr>
          <p:cNvPr id="5" name="Slide Number Placeholder 4">
            <a:extLst>
              <a:ext uri="{FF2B5EF4-FFF2-40B4-BE49-F238E27FC236}">
                <a16:creationId xmlns:a16="http://schemas.microsoft.com/office/drawing/2014/main" id="{E348EB46-DB66-950F-89E3-97F4584EDD8A}"/>
              </a:ext>
            </a:extLst>
          </p:cNvPr>
          <p:cNvSpPr>
            <a:spLocks noGrp="1"/>
          </p:cNvSpPr>
          <p:nvPr>
            <p:ph type="sldNum" sz="quarter" idx="12"/>
          </p:nvPr>
        </p:nvSpPr>
        <p:spPr/>
        <p:txBody>
          <a:bodyPr/>
          <a:lstStyle/>
          <a:p>
            <a:fld id="{B5CEABB6-07DC-46E8-9B57-56EC44A396E5}" type="slidenum">
              <a:rPr lang="en-US" smtClean="0"/>
              <a:pPr/>
              <a:t>33</a:t>
            </a:fld>
            <a:endParaRPr lang="en-US"/>
          </a:p>
        </p:txBody>
      </p:sp>
      <p:pic>
        <p:nvPicPr>
          <p:cNvPr id="6" name="Picture 5" descr="Fortnite Skins Quiz - By AZCat">
            <a:extLst>
              <a:ext uri="{FF2B5EF4-FFF2-40B4-BE49-F238E27FC236}">
                <a16:creationId xmlns:a16="http://schemas.microsoft.com/office/drawing/2014/main" id="{CBDEAA3E-670D-6626-B78C-36C0D181667D}"/>
              </a:ext>
            </a:extLst>
          </p:cNvPr>
          <p:cNvPicPr>
            <a:picLocks noChangeAspect="1"/>
          </p:cNvPicPr>
          <p:nvPr/>
        </p:nvPicPr>
        <p:blipFill>
          <a:blip r:embed="rId2"/>
          <a:stretch>
            <a:fillRect/>
          </a:stretch>
        </p:blipFill>
        <p:spPr>
          <a:xfrm>
            <a:off x="4148315" y="897525"/>
            <a:ext cx="7780630" cy="5298133"/>
          </a:xfrm>
          <a:prstGeom prst="rect">
            <a:avLst/>
          </a:prstGeom>
        </p:spPr>
      </p:pic>
    </p:spTree>
    <p:extLst>
      <p:ext uri="{BB962C8B-B14F-4D97-AF65-F5344CB8AC3E}">
        <p14:creationId xmlns:p14="http://schemas.microsoft.com/office/powerpoint/2010/main" val="3724534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DD08069-5239-B1E8-E88C-D6D2637A33FA}"/>
              </a:ext>
            </a:extLst>
          </p:cNvPr>
          <p:cNvSpPr>
            <a:spLocks noGrp="1"/>
          </p:cNvSpPr>
          <p:nvPr>
            <p:ph type="sldNum" sz="quarter" idx="12"/>
          </p:nvPr>
        </p:nvSpPr>
        <p:spPr/>
        <p:txBody>
          <a:bodyPr/>
          <a:lstStyle/>
          <a:p>
            <a:fld id="{B5CEABB6-07DC-46E8-9B57-56EC44A396E5}" type="slidenum">
              <a:rPr lang="en-US" smtClean="0"/>
              <a:pPr/>
              <a:t>34</a:t>
            </a:fld>
            <a:endParaRPr lang="en-US"/>
          </a:p>
        </p:txBody>
      </p:sp>
      <p:pic>
        <p:nvPicPr>
          <p:cNvPr id="6" name="Content Placeholder 5" descr="PUBG I'd dress guns - YouTube">
            <a:extLst>
              <a:ext uri="{FF2B5EF4-FFF2-40B4-BE49-F238E27FC236}">
                <a16:creationId xmlns:a16="http://schemas.microsoft.com/office/drawing/2014/main" id="{6A36BB72-7E59-E330-C86C-7F0C08695436}"/>
              </a:ext>
            </a:extLst>
          </p:cNvPr>
          <p:cNvPicPr>
            <a:picLocks noGrp="1" noChangeAspect="1"/>
          </p:cNvPicPr>
          <p:nvPr>
            <p:ph sz="half" idx="14"/>
          </p:nvPr>
        </p:nvPicPr>
        <p:blipFill>
          <a:blip r:embed="rId2"/>
          <a:stretch>
            <a:fillRect/>
          </a:stretch>
        </p:blipFill>
        <p:spPr>
          <a:xfrm>
            <a:off x="113006" y="771723"/>
            <a:ext cx="10893072" cy="5591131"/>
          </a:xfrm>
        </p:spPr>
      </p:pic>
      <p:sp>
        <p:nvSpPr>
          <p:cNvPr id="7" name="TextBox 6">
            <a:extLst>
              <a:ext uri="{FF2B5EF4-FFF2-40B4-BE49-F238E27FC236}">
                <a16:creationId xmlns:a16="http://schemas.microsoft.com/office/drawing/2014/main" id="{FE93DA9C-EA59-4820-6430-74B3E50A813D}"/>
              </a:ext>
            </a:extLst>
          </p:cNvPr>
          <p:cNvSpPr txBox="1"/>
          <p:nvPr/>
        </p:nvSpPr>
        <p:spPr>
          <a:xfrm>
            <a:off x="111024" y="106986"/>
            <a:ext cx="27432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Calibri"/>
                <a:ea typeface="Calibri"/>
                <a:cs typeface="Calibri"/>
              </a:rPr>
              <a:t>Image example 2</a:t>
            </a:r>
          </a:p>
        </p:txBody>
      </p:sp>
    </p:spTree>
    <p:extLst>
      <p:ext uri="{BB962C8B-B14F-4D97-AF65-F5344CB8AC3E}">
        <p14:creationId xmlns:p14="http://schemas.microsoft.com/office/powerpoint/2010/main" val="10147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A4552-7428-192C-3641-5D6E2E8E953C}"/>
              </a:ext>
            </a:extLst>
          </p:cNvPr>
          <p:cNvSpPr>
            <a:spLocks noGrp="1"/>
          </p:cNvSpPr>
          <p:nvPr>
            <p:ph type="title"/>
          </p:nvPr>
        </p:nvSpPr>
        <p:spPr>
          <a:xfrm>
            <a:off x="392122" y="113792"/>
            <a:ext cx="5589448" cy="488696"/>
          </a:xfrm>
        </p:spPr>
        <p:txBody>
          <a:bodyPr>
            <a:normAutofit/>
          </a:bodyPr>
          <a:lstStyle/>
          <a:p>
            <a:r>
              <a:rPr lang="en-US" sz="2400" b="0">
                <a:solidFill>
                  <a:schemeClr val="tx1"/>
                </a:solidFill>
                <a:latin typeface="Calibri"/>
                <a:cs typeface="Calibri"/>
              </a:rPr>
              <a:t>2. Diverse Body Types and Ethnicities.</a:t>
            </a:r>
            <a:endParaRPr lang="en-US" sz="2400" b="0">
              <a:solidFill>
                <a:schemeClr val="tx1"/>
              </a:solidFill>
              <a:latin typeface="+mj-ea"/>
              <a:cs typeface="Calibri"/>
            </a:endParaRPr>
          </a:p>
        </p:txBody>
      </p:sp>
      <p:sp>
        <p:nvSpPr>
          <p:cNvPr id="3" name="Slide Number Placeholder 2">
            <a:extLst>
              <a:ext uri="{FF2B5EF4-FFF2-40B4-BE49-F238E27FC236}">
                <a16:creationId xmlns:a16="http://schemas.microsoft.com/office/drawing/2014/main" id="{70A52955-9C6F-F478-0AF6-5F20B16F1D29}"/>
              </a:ext>
            </a:extLst>
          </p:cNvPr>
          <p:cNvSpPr>
            <a:spLocks noGrp="1"/>
          </p:cNvSpPr>
          <p:nvPr>
            <p:ph type="sldNum" sz="quarter" idx="12"/>
          </p:nvPr>
        </p:nvSpPr>
        <p:spPr/>
        <p:txBody>
          <a:bodyPr/>
          <a:lstStyle/>
          <a:p>
            <a:fld id="{B5CEABB6-07DC-46E8-9B57-56EC44A396E5}" type="slidenum">
              <a:rPr lang="en-US" smtClean="0"/>
              <a:pPr/>
              <a:t>35</a:t>
            </a:fld>
            <a:endParaRPr lang="en-US"/>
          </a:p>
        </p:txBody>
      </p:sp>
      <p:pic>
        <p:nvPicPr>
          <p:cNvPr id="9" name="Content Placeholder 8" descr="A cartoon of a person&#10;&#10;Description automatically generated">
            <a:extLst>
              <a:ext uri="{FF2B5EF4-FFF2-40B4-BE49-F238E27FC236}">
                <a16:creationId xmlns:a16="http://schemas.microsoft.com/office/drawing/2014/main" id="{FC3B9321-3F3E-EA75-E86D-55C49D473632}"/>
              </a:ext>
            </a:extLst>
          </p:cNvPr>
          <p:cNvPicPr>
            <a:picLocks noGrp="1" noChangeAspect="1"/>
          </p:cNvPicPr>
          <p:nvPr>
            <p:ph sz="half" idx="14"/>
          </p:nvPr>
        </p:nvPicPr>
        <p:blipFill>
          <a:blip r:embed="rId2"/>
          <a:stretch>
            <a:fillRect/>
          </a:stretch>
        </p:blipFill>
        <p:spPr>
          <a:xfrm>
            <a:off x="558165" y="999807"/>
            <a:ext cx="9594850" cy="5346065"/>
          </a:xfrm>
        </p:spPr>
      </p:pic>
    </p:spTree>
    <p:extLst>
      <p:ext uri="{BB962C8B-B14F-4D97-AF65-F5344CB8AC3E}">
        <p14:creationId xmlns:p14="http://schemas.microsoft.com/office/powerpoint/2010/main" val="384186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D82EA-1AF0-EE61-4262-EEF5F97F6EBC}"/>
              </a:ext>
            </a:extLst>
          </p:cNvPr>
          <p:cNvSpPr>
            <a:spLocks noGrp="1"/>
          </p:cNvSpPr>
          <p:nvPr>
            <p:ph type="title"/>
          </p:nvPr>
        </p:nvSpPr>
        <p:spPr>
          <a:xfrm>
            <a:off x="771736" y="265815"/>
            <a:ext cx="4271658" cy="487568"/>
          </a:xfrm>
        </p:spPr>
        <p:txBody>
          <a:bodyPr>
            <a:noAutofit/>
          </a:bodyPr>
          <a:lstStyle/>
          <a:p>
            <a:r>
              <a:rPr lang="en-US" sz="2400" b="0">
                <a:solidFill>
                  <a:schemeClr val="tx1"/>
                </a:solidFill>
                <a:latin typeface="Calibri"/>
                <a:ea typeface="+mj-lt"/>
                <a:cs typeface="+mj-lt"/>
              </a:rPr>
              <a:t>3. Story mode.</a:t>
            </a:r>
            <a:endParaRPr lang="en-US" sz="2400">
              <a:solidFill>
                <a:schemeClr val="tx1"/>
              </a:solidFill>
              <a:latin typeface="Calibri"/>
              <a:ea typeface="Calibri"/>
              <a:cs typeface="Calibri"/>
            </a:endParaRPr>
          </a:p>
        </p:txBody>
      </p:sp>
      <p:sp>
        <p:nvSpPr>
          <p:cNvPr id="3" name="Slide Number Placeholder 2">
            <a:extLst>
              <a:ext uri="{FF2B5EF4-FFF2-40B4-BE49-F238E27FC236}">
                <a16:creationId xmlns:a16="http://schemas.microsoft.com/office/drawing/2014/main" id="{1CDB8F33-B7D0-06FB-A53E-6DDF573A5ABD}"/>
              </a:ext>
            </a:extLst>
          </p:cNvPr>
          <p:cNvSpPr>
            <a:spLocks noGrp="1"/>
          </p:cNvSpPr>
          <p:nvPr>
            <p:ph type="sldNum" sz="quarter" idx="12"/>
          </p:nvPr>
        </p:nvSpPr>
        <p:spPr/>
        <p:txBody>
          <a:bodyPr/>
          <a:lstStyle/>
          <a:p>
            <a:fld id="{B5CEABB6-07DC-46E8-9B57-56EC44A396E5}" type="slidenum">
              <a:rPr lang="en-US" smtClean="0"/>
              <a:pPr/>
              <a:t>36</a:t>
            </a:fld>
            <a:endParaRPr lang="en-US"/>
          </a:p>
        </p:txBody>
      </p:sp>
      <p:pic>
        <p:nvPicPr>
          <p:cNvPr id="6" name="Content Placeholder 5" descr="Resident Evil 2 Biohazard RE:2 Deluxe Edition">
            <a:extLst>
              <a:ext uri="{FF2B5EF4-FFF2-40B4-BE49-F238E27FC236}">
                <a16:creationId xmlns:a16="http://schemas.microsoft.com/office/drawing/2014/main" id="{A55F39A9-B114-244A-B3B7-47EDC5DCF3A3}"/>
              </a:ext>
            </a:extLst>
          </p:cNvPr>
          <p:cNvPicPr>
            <a:picLocks noGrp="1" noChangeAspect="1"/>
          </p:cNvPicPr>
          <p:nvPr>
            <p:ph sz="half" idx="14"/>
          </p:nvPr>
        </p:nvPicPr>
        <p:blipFill>
          <a:blip r:embed="rId2"/>
          <a:stretch>
            <a:fillRect/>
          </a:stretch>
        </p:blipFill>
        <p:spPr>
          <a:xfrm>
            <a:off x="319970" y="1064816"/>
            <a:ext cx="10573218" cy="5644649"/>
          </a:xfrm>
        </p:spPr>
      </p:pic>
    </p:spTree>
    <p:extLst>
      <p:ext uri="{BB962C8B-B14F-4D97-AF65-F5344CB8AC3E}">
        <p14:creationId xmlns:p14="http://schemas.microsoft.com/office/powerpoint/2010/main" val="136335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4917-0F2B-96AF-6371-E295B1CEB3BC}"/>
              </a:ext>
            </a:extLst>
          </p:cNvPr>
          <p:cNvSpPr>
            <a:spLocks noGrp="1"/>
          </p:cNvSpPr>
          <p:nvPr>
            <p:ph type="title"/>
          </p:nvPr>
        </p:nvSpPr>
        <p:spPr>
          <a:xfrm>
            <a:off x="1458500" y="343212"/>
            <a:ext cx="6048843" cy="406991"/>
          </a:xfrm>
        </p:spPr>
        <p:txBody>
          <a:bodyPr vert="horz" lIns="91440" tIns="45720" rIns="91440" bIns="45720" rtlCol="0" anchor="t" anchorCtr="0">
            <a:noAutofit/>
          </a:bodyPr>
          <a:lstStyle/>
          <a:p>
            <a:pPr>
              <a:lnSpc>
                <a:spcPct val="100000"/>
              </a:lnSpc>
              <a:spcBef>
                <a:spcPts val="0"/>
              </a:spcBef>
              <a:spcAft>
                <a:spcPts val="600"/>
              </a:spcAft>
            </a:pPr>
            <a:r>
              <a:rPr lang="en-US" sz="2400" b="0">
                <a:solidFill>
                  <a:srgbClr val="FFFFFF"/>
                </a:solidFill>
                <a:latin typeface="Calibri"/>
                <a:ea typeface="Calibri"/>
                <a:cs typeface="Arial"/>
              </a:rPr>
              <a:t>4. Strong and Independent Characters.</a:t>
            </a:r>
            <a:endParaRPr lang="en-US" sz="2400" b="0">
              <a:solidFill>
                <a:srgbClr val="000000"/>
              </a:solidFill>
              <a:latin typeface="Calibri"/>
              <a:ea typeface="Calibri"/>
              <a:cs typeface="Arial"/>
            </a:endParaRPr>
          </a:p>
          <a:p>
            <a:endParaRPr lang="en-US" sz="2400">
              <a:latin typeface="Calibri"/>
              <a:ea typeface="Calibri"/>
              <a:cs typeface="Calibri"/>
            </a:endParaRPr>
          </a:p>
        </p:txBody>
      </p:sp>
      <p:sp>
        <p:nvSpPr>
          <p:cNvPr id="5" name="Slide Number Placeholder 4">
            <a:extLst>
              <a:ext uri="{FF2B5EF4-FFF2-40B4-BE49-F238E27FC236}">
                <a16:creationId xmlns:a16="http://schemas.microsoft.com/office/drawing/2014/main" id="{9ADE6701-9021-9118-962F-AA20F7B5FC40}"/>
              </a:ext>
            </a:extLst>
          </p:cNvPr>
          <p:cNvSpPr>
            <a:spLocks noGrp="1"/>
          </p:cNvSpPr>
          <p:nvPr>
            <p:ph type="sldNum" sz="quarter" idx="12"/>
          </p:nvPr>
        </p:nvSpPr>
        <p:spPr/>
        <p:txBody>
          <a:bodyPr/>
          <a:lstStyle/>
          <a:p>
            <a:fld id="{B5CEABB6-07DC-46E8-9B57-56EC44A396E5}" type="slidenum">
              <a:rPr lang="en-US" smtClean="0"/>
              <a:pPr/>
              <a:t>37</a:t>
            </a:fld>
            <a:endParaRPr lang="en-US"/>
          </a:p>
        </p:txBody>
      </p:sp>
      <p:pic>
        <p:nvPicPr>
          <p:cNvPr id="11" name="Picture 10" descr="Uncharted: The Lost Legacy Review - A Hidden Treasure - The Koalition">
            <a:extLst>
              <a:ext uri="{FF2B5EF4-FFF2-40B4-BE49-F238E27FC236}">
                <a16:creationId xmlns:a16="http://schemas.microsoft.com/office/drawing/2014/main" id="{28DE7932-E5E5-7BEF-4734-3F4CB1CF8377}"/>
              </a:ext>
            </a:extLst>
          </p:cNvPr>
          <p:cNvPicPr>
            <a:picLocks noChangeAspect="1"/>
          </p:cNvPicPr>
          <p:nvPr/>
        </p:nvPicPr>
        <p:blipFill>
          <a:blip r:embed="rId2"/>
          <a:stretch>
            <a:fillRect/>
          </a:stretch>
        </p:blipFill>
        <p:spPr>
          <a:xfrm>
            <a:off x="1151744" y="883640"/>
            <a:ext cx="10425657" cy="5840229"/>
          </a:xfrm>
          <a:prstGeom prst="rect">
            <a:avLst/>
          </a:prstGeom>
        </p:spPr>
      </p:pic>
    </p:spTree>
    <p:extLst>
      <p:ext uri="{BB962C8B-B14F-4D97-AF65-F5344CB8AC3E}">
        <p14:creationId xmlns:p14="http://schemas.microsoft.com/office/powerpoint/2010/main" val="799160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01EA-ACE6-7C69-3E30-3856D2F94DBA}"/>
              </a:ext>
            </a:extLst>
          </p:cNvPr>
          <p:cNvSpPr>
            <a:spLocks noGrp="1"/>
          </p:cNvSpPr>
          <p:nvPr>
            <p:ph type="title"/>
          </p:nvPr>
        </p:nvSpPr>
        <p:spPr>
          <a:xfrm>
            <a:off x="1344756" y="365020"/>
            <a:ext cx="6645788" cy="469141"/>
          </a:xfrm>
        </p:spPr>
        <p:txBody>
          <a:bodyPr>
            <a:normAutofit/>
          </a:bodyPr>
          <a:lstStyle/>
          <a:p>
            <a:r>
              <a:rPr lang="en-US" sz="2000" dirty="0"/>
              <a:t>Here, data after new method of portrayal.</a:t>
            </a:r>
          </a:p>
        </p:txBody>
      </p:sp>
      <p:sp>
        <p:nvSpPr>
          <p:cNvPr id="5" name="Slide Number Placeholder 4">
            <a:extLst>
              <a:ext uri="{FF2B5EF4-FFF2-40B4-BE49-F238E27FC236}">
                <a16:creationId xmlns:a16="http://schemas.microsoft.com/office/drawing/2014/main" id="{3357CE31-329D-1195-C01D-D4698327E49F}"/>
              </a:ext>
            </a:extLst>
          </p:cNvPr>
          <p:cNvSpPr>
            <a:spLocks noGrp="1"/>
          </p:cNvSpPr>
          <p:nvPr>
            <p:ph type="sldNum" sz="quarter" idx="12"/>
          </p:nvPr>
        </p:nvSpPr>
        <p:spPr/>
        <p:txBody>
          <a:bodyPr/>
          <a:lstStyle/>
          <a:p>
            <a:fld id="{B5CEABB6-07DC-46E8-9B57-56EC44A396E5}" type="slidenum">
              <a:rPr lang="en-US" smtClean="0"/>
              <a:pPr/>
              <a:t>38</a:t>
            </a:fld>
            <a:endParaRPr lang="en-US"/>
          </a:p>
        </p:txBody>
      </p:sp>
      <p:pic>
        <p:nvPicPr>
          <p:cNvPr id="3" name="Picture 2" descr="A graph with a line graph and numbers&#10;&#10;Description automatically generated">
            <a:extLst>
              <a:ext uri="{FF2B5EF4-FFF2-40B4-BE49-F238E27FC236}">
                <a16:creationId xmlns:a16="http://schemas.microsoft.com/office/drawing/2014/main" id="{EEFA4BE8-D4FF-B387-F54C-81CA5CB990AA}"/>
              </a:ext>
            </a:extLst>
          </p:cNvPr>
          <p:cNvPicPr>
            <a:picLocks noChangeAspect="1"/>
          </p:cNvPicPr>
          <p:nvPr/>
        </p:nvPicPr>
        <p:blipFill>
          <a:blip r:embed="rId2"/>
          <a:stretch>
            <a:fillRect/>
          </a:stretch>
        </p:blipFill>
        <p:spPr>
          <a:xfrm>
            <a:off x="1349143" y="1019975"/>
            <a:ext cx="10229272" cy="5331333"/>
          </a:xfrm>
          <a:prstGeom prst="rect">
            <a:avLst/>
          </a:prstGeom>
        </p:spPr>
      </p:pic>
    </p:spTree>
    <p:extLst>
      <p:ext uri="{BB962C8B-B14F-4D97-AF65-F5344CB8AC3E}">
        <p14:creationId xmlns:p14="http://schemas.microsoft.com/office/powerpoint/2010/main" val="29857628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8D445-92A8-4AD6-993F-9E0108978018}"/>
              </a:ext>
            </a:extLst>
          </p:cNvPr>
          <p:cNvSpPr>
            <a:spLocks noGrp="1"/>
          </p:cNvSpPr>
          <p:nvPr>
            <p:ph type="ctrTitle"/>
          </p:nvPr>
        </p:nvSpPr>
        <p:spPr>
          <a:xfrm>
            <a:off x="4071695" y="149174"/>
            <a:ext cx="8118766" cy="1112292"/>
          </a:xfrm>
        </p:spPr>
        <p:txBody>
          <a:bodyPr/>
          <a:lstStyle/>
          <a:p>
            <a:r>
              <a:rPr lang="en-US"/>
              <a:t>Gender game content</a:t>
            </a:r>
          </a:p>
        </p:txBody>
      </p:sp>
      <p:sp>
        <p:nvSpPr>
          <p:cNvPr id="3" name="Subtitle 2">
            <a:extLst>
              <a:ext uri="{FF2B5EF4-FFF2-40B4-BE49-F238E27FC236}">
                <a16:creationId xmlns:a16="http://schemas.microsoft.com/office/drawing/2014/main" id="{B22400BB-2B24-97AB-4436-A2E0B30E999F}"/>
              </a:ext>
            </a:extLst>
          </p:cNvPr>
          <p:cNvSpPr>
            <a:spLocks noGrp="1"/>
          </p:cNvSpPr>
          <p:nvPr>
            <p:ph type="subTitle" idx="1"/>
          </p:nvPr>
        </p:nvSpPr>
        <p:spPr>
          <a:xfrm>
            <a:off x="4077196" y="1260786"/>
            <a:ext cx="6594768" cy="1123672"/>
          </a:xfrm>
        </p:spPr>
        <p:txBody>
          <a:bodyPr vert="horz" lIns="91440" tIns="45720" rIns="91440" bIns="45720" rtlCol="0" anchor="t">
            <a:normAutofit fontScale="92500" lnSpcReduction="20000"/>
          </a:bodyPr>
          <a:lstStyle/>
          <a:p>
            <a:pPr marL="457200" indent="-457200">
              <a:buAutoNum type="arabicPeriod"/>
            </a:pPr>
            <a:r>
              <a:rPr lang="en-US"/>
              <a:t>Representation of females within game.</a:t>
            </a:r>
          </a:p>
          <a:p>
            <a:pPr marL="457200" indent="-457200">
              <a:buAutoNum type="arabicPeriod"/>
            </a:pPr>
            <a:r>
              <a:rPr lang="en-US"/>
              <a:t>General lack of female game character.</a:t>
            </a:r>
          </a:p>
        </p:txBody>
      </p:sp>
      <p:sp>
        <p:nvSpPr>
          <p:cNvPr id="8" name="Subtitle 2">
            <a:extLst>
              <a:ext uri="{FF2B5EF4-FFF2-40B4-BE49-F238E27FC236}">
                <a16:creationId xmlns:a16="http://schemas.microsoft.com/office/drawing/2014/main" id="{94115FA6-A4C4-03F2-E3AB-6005A779BC39}"/>
              </a:ext>
            </a:extLst>
          </p:cNvPr>
          <p:cNvSpPr txBox="1">
            <a:spLocks/>
          </p:cNvSpPr>
          <p:nvPr/>
        </p:nvSpPr>
        <p:spPr>
          <a:xfrm>
            <a:off x="4069670" y="3087705"/>
            <a:ext cx="6594768" cy="1123672"/>
          </a:xfrm>
          <a:prstGeom prst="rect">
            <a:avLst/>
          </a:prstGeom>
        </p:spPr>
        <p:txBody>
          <a:bodyPr vert="horz" lIns="91440" tIns="45720" rIns="91440" bIns="45720" rtlCol="0" anchor="t">
            <a:normAutofit fontScale="92500"/>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000">
                <a:latin typeface="Calibri"/>
                <a:ea typeface="Calibri"/>
                <a:cs typeface="Calibri"/>
              </a:rPr>
              <a:t>Females are restricted from full access to many social space.</a:t>
            </a:r>
          </a:p>
          <a:p>
            <a:pPr marL="457200" indent="-457200">
              <a:buFont typeface="Arial" panose="020B0604020202020204" pitchFamily="34" charset="0"/>
              <a:buAutoNum type="arabicPeriod"/>
            </a:pPr>
            <a:r>
              <a:rPr lang="en-US" sz="2000">
                <a:latin typeface="Calibri"/>
                <a:ea typeface="Calibri"/>
                <a:cs typeface="Calibri"/>
              </a:rPr>
              <a:t>General lack of female game character.</a:t>
            </a:r>
          </a:p>
        </p:txBody>
      </p:sp>
      <p:sp>
        <p:nvSpPr>
          <p:cNvPr id="9" name="Title 1">
            <a:extLst>
              <a:ext uri="{FF2B5EF4-FFF2-40B4-BE49-F238E27FC236}">
                <a16:creationId xmlns:a16="http://schemas.microsoft.com/office/drawing/2014/main" id="{509FF768-0826-E933-09C6-4DBE43B2967E}"/>
              </a:ext>
            </a:extLst>
          </p:cNvPr>
          <p:cNvSpPr txBox="1">
            <a:spLocks/>
          </p:cNvSpPr>
          <p:nvPr/>
        </p:nvSpPr>
        <p:spPr>
          <a:xfrm>
            <a:off x="4073575" y="3989277"/>
            <a:ext cx="8118766" cy="8677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a:t>Gender activities</a:t>
            </a:r>
          </a:p>
        </p:txBody>
      </p:sp>
      <p:sp>
        <p:nvSpPr>
          <p:cNvPr id="10" name="Title 1">
            <a:extLst>
              <a:ext uri="{FF2B5EF4-FFF2-40B4-BE49-F238E27FC236}">
                <a16:creationId xmlns:a16="http://schemas.microsoft.com/office/drawing/2014/main" id="{FB28FAE9-5014-EE48-B076-6D1D0FE15647}"/>
              </a:ext>
            </a:extLst>
          </p:cNvPr>
          <p:cNvSpPr txBox="1">
            <a:spLocks/>
          </p:cNvSpPr>
          <p:nvPr/>
        </p:nvSpPr>
        <p:spPr>
          <a:xfrm>
            <a:off x="4073576" y="2531129"/>
            <a:ext cx="8118766" cy="670144"/>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800" b="1" kern="1200" cap="all" baseline="0">
                <a:solidFill>
                  <a:schemeClr val="tx2"/>
                </a:solidFill>
                <a:latin typeface="+mj-lt"/>
                <a:ea typeface="+mj-ea"/>
                <a:cs typeface="+mj-cs"/>
              </a:defRPr>
            </a:lvl1pPr>
          </a:lstStyle>
          <a:p>
            <a:r>
              <a:rPr lang="en-US"/>
              <a:t>Gender space</a:t>
            </a:r>
          </a:p>
        </p:txBody>
      </p:sp>
      <p:sp>
        <p:nvSpPr>
          <p:cNvPr id="11" name="Subtitle 2">
            <a:extLst>
              <a:ext uri="{FF2B5EF4-FFF2-40B4-BE49-F238E27FC236}">
                <a16:creationId xmlns:a16="http://schemas.microsoft.com/office/drawing/2014/main" id="{3AC3BEC1-D28D-2AEA-9900-D7881A7C1956}"/>
              </a:ext>
            </a:extLst>
          </p:cNvPr>
          <p:cNvSpPr txBox="1">
            <a:spLocks/>
          </p:cNvSpPr>
          <p:nvPr/>
        </p:nvSpPr>
        <p:spPr>
          <a:xfrm>
            <a:off x="4069670" y="4856297"/>
            <a:ext cx="6594768" cy="1123672"/>
          </a:xfrm>
          <a:prstGeom prst="rect">
            <a:avLst/>
          </a:prstGeom>
        </p:spPr>
        <p:txBody>
          <a:bodyPr vert="horz" lIns="91440" tIns="45720" rIns="91440" bIns="45720" rtlCol="0" anchor="t">
            <a:normAutofit/>
          </a:bodyPr>
          <a:lstStyle>
            <a:lvl1pPr marL="0" indent="0" algn="l" defTabSz="914400" rtl="0" eaLnBrk="1" latinLnBrk="0" hangingPunct="1">
              <a:lnSpc>
                <a:spcPct val="150000"/>
              </a:lnSpc>
              <a:spcBef>
                <a:spcPts val="0"/>
              </a:spcBef>
              <a:spcAft>
                <a:spcPts val="1200"/>
              </a:spcAft>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00000"/>
              </a:lnSpc>
              <a:spcBef>
                <a:spcPts val="0"/>
              </a:spcBef>
              <a:spcAft>
                <a:spcPts val="1200"/>
              </a:spcAft>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0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000" dirty="0">
                <a:latin typeface="Calibri"/>
                <a:ea typeface="Calibri"/>
                <a:cs typeface="Calibri"/>
              </a:rPr>
              <a:t>Females are more affiliative and nurturing</a:t>
            </a:r>
            <a:r>
              <a:rPr lang="en-US" sz="2000">
                <a:latin typeface="Calibri"/>
                <a:ea typeface="Calibri"/>
                <a:cs typeface="Calibri"/>
              </a:rPr>
              <a:t>.</a:t>
            </a:r>
          </a:p>
          <a:p>
            <a:pPr marL="457200" indent="-457200">
              <a:buAutoNum type="arabicPeriod"/>
            </a:pPr>
            <a:r>
              <a:rPr lang="en-US" sz="2000" dirty="0">
                <a:latin typeface="Calibri"/>
                <a:ea typeface="Calibri"/>
                <a:cs typeface="Calibri"/>
              </a:rPr>
              <a:t>A solitary activity for male "nerd" or "geeks".</a:t>
            </a:r>
          </a:p>
        </p:txBody>
      </p:sp>
    </p:spTree>
    <p:extLst>
      <p:ext uri="{BB962C8B-B14F-4D97-AF65-F5344CB8AC3E}">
        <p14:creationId xmlns:p14="http://schemas.microsoft.com/office/powerpoint/2010/main" val="1483626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0B93C2-80AE-C5E1-1939-DF4E09234F38}"/>
              </a:ext>
            </a:extLst>
          </p:cNvPr>
          <p:cNvSpPr>
            <a:spLocks noGrp="1"/>
          </p:cNvSpPr>
          <p:nvPr>
            <p:ph type="title"/>
          </p:nvPr>
        </p:nvSpPr>
        <p:spPr>
          <a:xfrm>
            <a:off x="4933950" y="429461"/>
            <a:ext cx="6343650" cy="2668463"/>
          </a:xfrm>
        </p:spPr>
        <p:txBody>
          <a:bodyPr anchor="b">
            <a:normAutofit/>
          </a:bodyPr>
          <a:lstStyle/>
          <a:p>
            <a:r>
              <a:rPr lang="en-US"/>
              <a:t>Male Gaze</a:t>
            </a:r>
          </a:p>
        </p:txBody>
      </p:sp>
      <p:sp>
        <p:nvSpPr>
          <p:cNvPr id="10" name="Content Placeholder 2">
            <a:extLst>
              <a:ext uri="{FF2B5EF4-FFF2-40B4-BE49-F238E27FC236}">
                <a16:creationId xmlns:a16="http://schemas.microsoft.com/office/drawing/2014/main" id="{9142DCED-A0E7-7B90-0591-22A38DBC682F}"/>
              </a:ext>
            </a:extLst>
          </p:cNvPr>
          <p:cNvSpPr>
            <a:spLocks noGrp="1"/>
          </p:cNvSpPr>
          <p:nvPr>
            <p:ph sz="half" idx="14"/>
          </p:nvPr>
        </p:nvSpPr>
        <p:spPr>
          <a:xfrm>
            <a:off x="4938712" y="3299953"/>
            <a:ext cx="6338888" cy="2668463"/>
          </a:xfrm>
        </p:spPr>
        <p:txBody>
          <a:bodyPr>
            <a:normAutofit/>
          </a:bodyPr>
          <a:lstStyle/>
          <a:p>
            <a:pPr>
              <a:lnSpc>
                <a:spcPct val="140000"/>
              </a:lnSpc>
              <a:spcAft>
                <a:spcPts val="600"/>
              </a:spcAft>
            </a:pPr>
            <a:r>
              <a:rPr lang="en-GB" dirty="0"/>
              <a:t>The male gaze theory proposes that some media is directed towards men through the sexualization of women, such as showing them in provocative ways or only as objects to be used by men.</a:t>
            </a:r>
            <a:endParaRPr lang="en-US" dirty="0"/>
          </a:p>
        </p:txBody>
      </p:sp>
      <p:sp>
        <p:nvSpPr>
          <p:cNvPr id="14" name="Slide Number Placeholder 4">
            <a:extLst>
              <a:ext uri="{FF2B5EF4-FFF2-40B4-BE49-F238E27FC236}">
                <a16:creationId xmlns:a16="http://schemas.microsoft.com/office/drawing/2014/main" id="{0EE42C3F-78EA-45CA-6D82-34529EDE6EA4}"/>
              </a:ext>
            </a:extLst>
          </p:cNvPr>
          <p:cNvSpPr>
            <a:spLocks noGrp="1"/>
          </p:cNvSpPr>
          <p:nvPr>
            <p:ph type="sldNum" sz="quarter" idx="12"/>
          </p:nvPr>
        </p:nvSpPr>
        <p:spPr>
          <a:xfrm>
            <a:off x="10967357" y="6356350"/>
            <a:ext cx="457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extLst>
      <p:ext uri="{BB962C8B-B14F-4D97-AF65-F5344CB8AC3E}">
        <p14:creationId xmlns:p14="http://schemas.microsoft.com/office/powerpoint/2010/main" val="1275354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FA30E-21C0-CAA0-6D6A-1DB516C2D25B}"/>
              </a:ext>
            </a:extLst>
          </p:cNvPr>
          <p:cNvSpPr>
            <a:spLocks noGrp="1"/>
          </p:cNvSpPr>
          <p:nvPr>
            <p:ph type="title"/>
          </p:nvPr>
        </p:nvSpPr>
        <p:spPr/>
        <p:txBody>
          <a:bodyPr/>
          <a:lstStyle/>
          <a:p>
            <a:r>
              <a:rPr lang="en-US" dirty="0"/>
              <a:t>At last,</a:t>
            </a:r>
          </a:p>
        </p:txBody>
      </p:sp>
      <p:sp>
        <p:nvSpPr>
          <p:cNvPr id="3" name="Content Placeholder 2">
            <a:extLst>
              <a:ext uri="{FF2B5EF4-FFF2-40B4-BE49-F238E27FC236}">
                <a16:creationId xmlns:a16="http://schemas.microsoft.com/office/drawing/2014/main" id="{CF1569CE-1B28-DA8D-60BC-8599FA5376C2}"/>
              </a:ext>
            </a:extLst>
          </p:cNvPr>
          <p:cNvSpPr>
            <a:spLocks noGrp="1"/>
          </p:cNvSpPr>
          <p:nvPr>
            <p:ph sz="half" idx="15"/>
          </p:nvPr>
        </p:nvSpPr>
        <p:spPr>
          <a:xfrm>
            <a:off x="1552575" y="2256163"/>
            <a:ext cx="10459543" cy="3861608"/>
          </a:xfrm>
        </p:spPr>
        <p:txBody>
          <a:bodyPr vert="horz" lIns="91440" tIns="45720" rIns="91440" bIns="45720" rtlCol="0" anchor="t">
            <a:normAutofit/>
          </a:bodyPr>
          <a:lstStyle/>
          <a:p>
            <a:r>
              <a:rPr lang="en-US" sz="2400" b="1" dirty="0"/>
              <a:t>The </a:t>
            </a:r>
            <a:r>
              <a:rPr lang="en-US" sz="2400" b="1" err="1"/>
              <a:t>sexulizations</a:t>
            </a:r>
            <a:r>
              <a:rPr lang="en-US" sz="2400" b="1"/>
              <a:t> </a:t>
            </a:r>
            <a:r>
              <a:rPr lang="en-US" sz="2400" b="1" dirty="0"/>
              <a:t>in video game </a:t>
            </a:r>
            <a:r>
              <a:rPr lang="en-US" sz="2400" b="1"/>
              <a:t>is ongoing topic and is influenced </a:t>
            </a:r>
            <a:r>
              <a:rPr lang="en-US" sz="2400" b="1" dirty="0"/>
              <a:t>by the following</a:t>
            </a:r>
            <a:r>
              <a:rPr lang="en-US" sz="2400" b="1"/>
              <a:t> </a:t>
            </a:r>
            <a:r>
              <a:rPr lang="en-US" sz="2400" b="1" dirty="0"/>
              <a:t>points:</a:t>
            </a:r>
          </a:p>
          <a:p>
            <a:pPr marL="342900" indent="-342900">
              <a:buAutoNum type="arabicPeriod"/>
            </a:pPr>
            <a:r>
              <a:rPr lang="en-US" dirty="0"/>
              <a:t>Prevalence of Female gamers.</a:t>
            </a:r>
          </a:p>
          <a:p>
            <a:pPr marL="342900" indent="-342900">
              <a:buAutoNum type="arabicPeriod"/>
            </a:pPr>
            <a:r>
              <a:rPr lang="en-US" dirty="0"/>
              <a:t>Gender representation in games.</a:t>
            </a:r>
          </a:p>
          <a:p>
            <a:pPr marL="342900" indent="-342900">
              <a:buAutoNum type="arabicPeriod"/>
            </a:pPr>
            <a:r>
              <a:rPr lang="en-US" dirty="0"/>
              <a:t>Gaming spaces.</a:t>
            </a:r>
          </a:p>
          <a:p>
            <a:pPr marL="342900" indent="-342900">
              <a:buAutoNum type="arabicPeriod"/>
            </a:pPr>
            <a:r>
              <a:rPr lang="en-US" dirty="0"/>
              <a:t>Social aspects of gaming.</a:t>
            </a:r>
          </a:p>
          <a:p>
            <a:pPr marL="342900" indent="-342900">
              <a:buAutoNum type="arabicPeriod"/>
            </a:pPr>
            <a:r>
              <a:rPr lang="en-US" dirty="0"/>
              <a:t>Challenges and resistance.</a:t>
            </a:r>
          </a:p>
          <a:p>
            <a:pPr marL="342900" indent="-342900">
              <a:buAutoNum type="arabicPeriod"/>
            </a:pPr>
            <a:r>
              <a:rPr lang="en-US" dirty="0"/>
              <a:t>Academic and societal </a:t>
            </a:r>
            <a:r>
              <a:rPr lang="en-US" dirty="0" err="1"/>
              <a:t>prespectives</a:t>
            </a:r>
            <a:r>
              <a:rPr lang="en-US" dirty="0"/>
              <a:t>.</a:t>
            </a:r>
          </a:p>
          <a:p>
            <a:endParaRPr lang="en-US" dirty="0"/>
          </a:p>
        </p:txBody>
      </p:sp>
      <p:sp>
        <p:nvSpPr>
          <p:cNvPr id="5" name="Slide Number Placeholder 4">
            <a:extLst>
              <a:ext uri="{FF2B5EF4-FFF2-40B4-BE49-F238E27FC236}">
                <a16:creationId xmlns:a16="http://schemas.microsoft.com/office/drawing/2014/main" id="{2B2FA4BB-6092-5BF4-9FAA-593B6792B799}"/>
              </a:ext>
            </a:extLst>
          </p:cNvPr>
          <p:cNvSpPr>
            <a:spLocks noGrp="1"/>
          </p:cNvSpPr>
          <p:nvPr>
            <p:ph type="sldNum" sz="quarter" idx="12"/>
          </p:nvPr>
        </p:nvSpPr>
        <p:spPr/>
        <p:txBody>
          <a:bodyPr/>
          <a:lstStyle/>
          <a:p>
            <a:fld id="{B5CEABB6-07DC-46E8-9B57-56EC44A396E5}" type="slidenum">
              <a:rPr lang="en-US" smtClean="0"/>
              <a:pPr/>
              <a:t>40</a:t>
            </a:fld>
            <a:endParaRPr lang="en-US"/>
          </a:p>
        </p:txBody>
      </p:sp>
    </p:spTree>
    <p:extLst>
      <p:ext uri="{BB962C8B-B14F-4D97-AF65-F5344CB8AC3E}">
        <p14:creationId xmlns:p14="http://schemas.microsoft.com/office/powerpoint/2010/main" val="5379104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160594" y="571458"/>
            <a:ext cx="6594768" cy="1016084"/>
          </a:xfrm>
        </p:spPr>
        <p:txBody>
          <a:bodyPr>
            <a:normAutofit/>
          </a:bodyPr>
          <a:lstStyle/>
          <a:p>
            <a:r>
              <a:rPr lang="en-US"/>
              <a:t>Conclusion</a:t>
            </a:r>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98527ED-85B4-F3ED-BF4B-F7229577C74F}"/>
              </a:ext>
            </a:extLst>
          </p:cNvPr>
          <p:cNvSpPr txBox="1"/>
          <p:nvPr/>
        </p:nvSpPr>
        <p:spPr>
          <a:xfrm>
            <a:off x="4041207" y="1947537"/>
            <a:ext cx="792480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bg1"/>
                </a:solidFill>
                <a:ea typeface="+mn-lt"/>
                <a:cs typeface="+mn-lt"/>
              </a:rPr>
              <a:t>The paper by Jo Bryce and Jason Rutter</a:t>
            </a:r>
            <a:r>
              <a:rPr lang="en-US" sz="2000" dirty="0">
                <a:solidFill>
                  <a:schemeClr val="bg1"/>
                </a:solidFill>
                <a:ea typeface="+mn-lt"/>
                <a:cs typeface="+mn-lt"/>
              </a:rPr>
              <a:t>,</a:t>
            </a:r>
            <a:endParaRPr lang="en-US" sz="2000">
              <a:solidFill>
                <a:schemeClr val="bg1"/>
              </a:solidFill>
              <a:ea typeface="+mn-lt"/>
              <a:cs typeface="+mn-lt"/>
            </a:endParaRPr>
          </a:p>
          <a:p>
            <a:r>
              <a:rPr lang="en-US" sz="2000">
                <a:solidFill>
                  <a:schemeClr val="bg1"/>
                </a:solidFill>
                <a:ea typeface="+mn-lt"/>
                <a:cs typeface="+mn-lt"/>
              </a:rPr>
              <a:t>Relationship between gender and gaming is complicated. </a:t>
            </a:r>
            <a:r>
              <a:rPr lang="en-US" sz="2000" dirty="0">
                <a:solidFill>
                  <a:schemeClr val="bg1"/>
                </a:solidFill>
                <a:ea typeface="+mn-lt"/>
                <a:cs typeface="+mn-lt"/>
              </a:rPr>
              <a:t> </a:t>
            </a:r>
            <a:endParaRPr lang="en-US" dirty="0">
              <a:solidFill>
                <a:schemeClr val="bg1"/>
              </a:solidFill>
              <a:ea typeface="+mn-lt"/>
              <a:cs typeface="+mn-lt"/>
            </a:endParaRPr>
          </a:p>
          <a:p>
            <a:endParaRPr lang="en-US" sz="2000" dirty="0">
              <a:solidFill>
                <a:schemeClr val="bg1"/>
              </a:solidFill>
              <a:ea typeface="+mn-lt"/>
              <a:cs typeface="+mn-lt"/>
            </a:endParaRPr>
          </a:p>
          <a:p>
            <a:r>
              <a:rPr lang="en-US" sz="2000">
                <a:solidFill>
                  <a:schemeClr val="bg1"/>
                </a:solidFill>
                <a:ea typeface="+mn-lt"/>
                <a:cs typeface="+mn-lt"/>
              </a:rPr>
              <a:t>Bryce and Rutter </a:t>
            </a:r>
            <a:r>
              <a:rPr lang="en-US" sz="2000" dirty="0">
                <a:solidFill>
                  <a:schemeClr val="bg1"/>
                </a:solidFill>
                <a:ea typeface="+mn-lt"/>
                <a:cs typeface="+mn-lt"/>
              </a:rPr>
              <a:t>also mention </a:t>
            </a:r>
            <a:r>
              <a:rPr lang="en-US" sz="2000">
                <a:solidFill>
                  <a:schemeClr val="bg1"/>
                </a:solidFill>
                <a:ea typeface="+mn-lt"/>
                <a:cs typeface="+mn-lt"/>
              </a:rPr>
              <a:t>for more research that includes the perspectives of gamers themselves and other factors such as age, class, and ethnicity.</a:t>
            </a:r>
            <a:r>
              <a:rPr lang="en-US" sz="2000" dirty="0">
                <a:solidFill>
                  <a:schemeClr val="bg1"/>
                </a:solidFill>
                <a:ea typeface="+mn-lt"/>
                <a:cs typeface="+mn-lt"/>
              </a:rPr>
              <a:t> </a:t>
            </a:r>
            <a:endParaRPr lang="en-US" dirty="0">
              <a:solidFill>
                <a:schemeClr val="bg1"/>
              </a:solidFill>
              <a:ea typeface="+mn-lt"/>
              <a:cs typeface="+mn-lt"/>
            </a:endParaRPr>
          </a:p>
          <a:p>
            <a:endParaRPr lang="en-US" sz="2000" dirty="0">
              <a:solidFill>
                <a:schemeClr val="bg1"/>
              </a:solidFill>
              <a:ea typeface="+mn-lt"/>
              <a:cs typeface="+mn-lt"/>
            </a:endParaRPr>
          </a:p>
        </p:txBody>
      </p:sp>
    </p:spTree>
    <p:extLst>
      <p:ext uri="{BB962C8B-B14F-4D97-AF65-F5344CB8AC3E}">
        <p14:creationId xmlns:p14="http://schemas.microsoft.com/office/powerpoint/2010/main" val="1111763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5900245" y="2096507"/>
            <a:ext cx="3524440" cy="1133161"/>
          </a:xfrm>
        </p:spPr>
        <p:txBody>
          <a:bodyPr>
            <a:normAutofit fontScale="90000"/>
          </a:bodyPr>
          <a:lstStyle/>
          <a:p>
            <a:r>
              <a:rPr lang="en-US"/>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5896340" y="3433180"/>
            <a:ext cx="3176366" cy="825821"/>
          </a:xfrm>
        </p:spPr>
        <p:txBody>
          <a:bodyPr vert="horz" lIns="91440" tIns="45720" rIns="91440" bIns="0" rtlCol="0" anchor="t">
            <a:normAutofit/>
          </a:bodyPr>
          <a:lstStyle/>
          <a:p>
            <a:r>
              <a:rPr lang="en-US" dirty="0"/>
              <a:t>ANY QUESTIONS?</a:t>
            </a:r>
          </a:p>
        </p:txBody>
      </p:sp>
    </p:spTree>
    <p:extLst>
      <p:ext uri="{BB962C8B-B14F-4D97-AF65-F5344CB8AC3E}">
        <p14:creationId xmlns:p14="http://schemas.microsoft.com/office/powerpoint/2010/main" val="243649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9168-13C3-AA61-543D-BEDE935A4086}"/>
              </a:ext>
            </a:extLst>
          </p:cNvPr>
          <p:cNvSpPr>
            <a:spLocks noGrp="1"/>
          </p:cNvSpPr>
          <p:nvPr>
            <p:ph type="title"/>
          </p:nvPr>
        </p:nvSpPr>
        <p:spPr/>
        <p:txBody>
          <a:bodyPr/>
          <a:lstStyle/>
          <a:p>
            <a:r>
              <a:rPr lang="en-US" dirty="0"/>
              <a:t>What are tropes?</a:t>
            </a:r>
          </a:p>
        </p:txBody>
      </p:sp>
      <p:sp>
        <p:nvSpPr>
          <p:cNvPr id="3" name="Content Placeholder 2">
            <a:extLst>
              <a:ext uri="{FF2B5EF4-FFF2-40B4-BE49-F238E27FC236}">
                <a16:creationId xmlns:a16="http://schemas.microsoft.com/office/drawing/2014/main" id="{46064320-6FE2-8619-B839-00ADF40DBC02}"/>
              </a:ext>
            </a:extLst>
          </p:cNvPr>
          <p:cNvSpPr>
            <a:spLocks noGrp="1"/>
          </p:cNvSpPr>
          <p:nvPr>
            <p:ph sz="half" idx="14"/>
          </p:nvPr>
        </p:nvSpPr>
        <p:spPr/>
        <p:txBody>
          <a:bodyPr>
            <a:normAutofit lnSpcReduction="10000"/>
          </a:bodyPr>
          <a:lstStyle/>
          <a:p>
            <a:r>
              <a:rPr lang="en-GB" dirty="0"/>
              <a:t>Tropes are recurring themes or clichés that appear across different games. They simplify complex characters into predictable roles, often reinforcing outdated gender norms.</a:t>
            </a:r>
            <a:endParaRPr lang="en-US" dirty="0"/>
          </a:p>
        </p:txBody>
      </p:sp>
      <p:sp>
        <p:nvSpPr>
          <p:cNvPr id="4" name="Slide Number Placeholder 3">
            <a:extLst>
              <a:ext uri="{FF2B5EF4-FFF2-40B4-BE49-F238E27FC236}">
                <a16:creationId xmlns:a16="http://schemas.microsoft.com/office/drawing/2014/main" id="{8731B7EE-11C7-D765-4645-3622977707DA}"/>
              </a:ext>
            </a:extLst>
          </p:cNvPr>
          <p:cNvSpPr>
            <a:spLocks noGrp="1"/>
          </p:cNvSpPr>
          <p:nvPr>
            <p:ph type="sldNum" sz="quarter" idx="12"/>
          </p:nvPr>
        </p:nvSpPr>
        <p:spPr/>
        <p:txBody>
          <a:bodyPr/>
          <a:lstStyle/>
          <a:p>
            <a:fld id="{B5CEABB6-07DC-46E8-9B57-56EC44A396E5}" type="slidenum">
              <a:rPr lang="en-US" smtClean="0"/>
              <a:pPr/>
              <a:t>5</a:t>
            </a:fld>
            <a:endParaRPr lang="en-US"/>
          </a:p>
        </p:txBody>
      </p:sp>
    </p:spTree>
    <p:extLst>
      <p:ext uri="{BB962C8B-B14F-4D97-AF65-F5344CB8AC3E}">
        <p14:creationId xmlns:p14="http://schemas.microsoft.com/office/powerpoint/2010/main" val="984620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14E5-29C8-12AC-0B59-D73A1F18781D}"/>
              </a:ext>
            </a:extLst>
          </p:cNvPr>
          <p:cNvSpPr>
            <a:spLocks noGrp="1"/>
          </p:cNvSpPr>
          <p:nvPr>
            <p:ph type="title"/>
          </p:nvPr>
        </p:nvSpPr>
        <p:spPr/>
        <p:txBody>
          <a:bodyPr/>
          <a:lstStyle/>
          <a:p>
            <a:r>
              <a:rPr lang="en-US"/>
              <a:t>Damsel In Distress</a:t>
            </a:r>
          </a:p>
        </p:txBody>
      </p:sp>
      <p:sp>
        <p:nvSpPr>
          <p:cNvPr id="3" name="Content Placeholder 2">
            <a:extLst>
              <a:ext uri="{FF2B5EF4-FFF2-40B4-BE49-F238E27FC236}">
                <a16:creationId xmlns:a16="http://schemas.microsoft.com/office/drawing/2014/main" id="{15786C26-FA91-6603-491E-3212F51EF0A2}"/>
              </a:ext>
            </a:extLst>
          </p:cNvPr>
          <p:cNvSpPr>
            <a:spLocks noGrp="1"/>
          </p:cNvSpPr>
          <p:nvPr>
            <p:ph sz="half" idx="14"/>
          </p:nvPr>
        </p:nvSpPr>
        <p:spPr/>
        <p:txBody>
          <a:bodyPr/>
          <a:lstStyle/>
          <a:p>
            <a:r>
              <a:rPr lang="en-GB" dirty="0"/>
              <a:t>Female characters are frequently portrayed as needing rescue, reinforcing passive and helpless roles.</a:t>
            </a:r>
          </a:p>
          <a:p>
            <a:endParaRPr lang="en-GB" dirty="0"/>
          </a:p>
          <a:p>
            <a:endParaRPr lang="en-US" dirty="0"/>
          </a:p>
        </p:txBody>
      </p:sp>
      <p:sp>
        <p:nvSpPr>
          <p:cNvPr id="4" name="Slide Number Placeholder 3">
            <a:extLst>
              <a:ext uri="{FF2B5EF4-FFF2-40B4-BE49-F238E27FC236}">
                <a16:creationId xmlns:a16="http://schemas.microsoft.com/office/drawing/2014/main" id="{64AB0AAA-DA77-26C7-CBB5-5FA7C35EC720}"/>
              </a:ext>
            </a:extLst>
          </p:cNvPr>
          <p:cNvSpPr>
            <a:spLocks noGrp="1"/>
          </p:cNvSpPr>
          <p:nvPr>
            <p:ph type="sldNum" sz="quarter" idx="12"/>
          </p:nvPr>
        </p:nvSpPr>
        <p:spPr/>
        <p:txBody>
          <a:bodyPr/>
          <a:lstStyle/>
          <a:p>
            <a:fld id="{B5CEABB6-07DC-46E8-9B57-56EC44A396E5}" type="slidenum">
              <a:rPr lang="en-US" smtClean="0"/>
              <a:pPr/>
              <a:t>6</a:t>
            </a:fld>
            <a:endParaRPr lang="en-US"/>
          </a:p>
        </p:txBody>
      </p:sp>
    </p:spTree>
    <p:extLst>
      <p:ext uri="{BB962C8B-B14F-4D97-AF65-F5344CB8AC3E}">
        <p14:creationId xmlns:p14="http://schemas.microsoft.com/office/powerpoint/2010/main" val="2502228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02492-6947-E59F-B250-CBBFC1EC7C80}"/>
              </a:ext>
            </a:extLst>
          </p:cNvPr>
          <p:cNvSpPr>
            <a:spLocks noGrp="1"/>
          </p:cNvSpPr>
          <p:nvPr>
            <p:ph type="title"/>
          </p:nvPr>
        </p:nvSpPr>
        <p:spPr/>
        <p:txBody>
          <a:bodyPr/>
          <a:lstStyle/>
          <a:p>
            <a:r>
              <a:rPr lang="en-US" dirty="0"/>
              <a:t>Women as trophies</a:t>
            </a:r>
          </a:p>
        </p:txBody>
      </p:sp>
      <p:sp>
        <p:nvSpPr>
          <p:cNvPr id="3" name="Content Placeholder 2">
            <a:extLst>
              <a:ext uri="{FF2B5EF4-FFF2-40B4-BE49-F238E27FC236}">
                <a16:creationId xmlns:a16="http://schemas.microsoft.com/office/drawing/2014/main" id="{4B7B999A-A498-4DA0-0865-51DE6DE0CA45}"/>
              </a:ext>
            </a:extLst>
          </p:cNvPr>
          <p:cNvSpPr>
            <a:spLocks noGrp="1"/>
          </p:cNvSpPr>
          <p:nvPr>
            <p:ph sz="half" idx="14"/>
          </p:nvPr>
        </p:nvSpPr>
        <p:spPr/>
        <p:txBody>
          <a:bodyPr/>
          <a:lstStyle/>
          <a:p>
            <a:r>
              <a:rPr lang="en-GB" dirty="0"/>
              <a:t>Women are often depicted as rewards for male characters' achievements, reducing them to mere prizes.</a:t>
            </a:r>
          </a:p>
          <a:p>
            <a:endParaRPr lang="en-GB" dirty="0"/>
          </a:p>
          <a:p>
            <a:endParaRPr lang="en-US" dirty="0"/>
          </a:p>
        </p:txBody>
      </p:sp>
      <p:sp>
        <p:nvSpPr>
          <p:cNvPr id="4" name="Slide Number Placeholder 3">
            <a:extLst>
              <a:ext uri="{FF2B5EF4-FFF2-40B4-BE49-F238E27FC236}">
                <a16:creationId xmlns:a16="http://schemas.microsoft.com/office/drawing/2014/main" id="{62094395-2ABB-5A86-71A8-51AA73E96DAA}"/>
              </a:ext>
            </a:extLst>
          </p:cNvPr>
          <p:cNvSpPr>
            <a:spLocks noGrp="1"/>
          </p:cNvSpPr>
          <p:nvPr>
            <p:ph type="sldNum" sz="quarter" idx="12"/>
          </p:nvPr>
        </p:nvSpPr>
        <p:spPr/>
        <p:txBody>
          <a:bodyPr/>
          <a:lstStyle/>
          <a:p>
            <a:fld id="{B5CEABB6-07DC-46E8-9B57-56EC44A396E5}" type="slidenum">
              <a:rPr lang="en-US" smtClean="0"/>
              <a:pPr/>
              <a:t>7</a:t>
            </a:fld>
            <a:endParaRPr lang="en-US"/>
          </a:p>
        </p:txBody>
      </p:sp>
    </p:spTree>
    <p:extLst>
      <p:ext uri="{BB962C8B-B14F-4D97-AF65-F5344CB8AC3E}">
        <p14:creationId xmlns:p14="http://schemas.microsoft.com/office/powerpoint/2010/main" val="268589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1981-8682-AF43-D591-D3170668F5A8}"/>
              </a:ext>
            </a:extLst>
          </p:cNvPr>
          <p:cNvSpPr>
            <a:spLocks noGrp="1"/>
          </p:cNvSpPr>
          <p:nvPr>
            <p:ph type="title"/>
          </p:nvPr>
        </p:nvSpPr>
        <p:spPr/>
        <p:txBody>
          <a:bodyPr/>
          <a:lstStyle/>
          <a:p>
            <a:r>
              <a:rPr lang="en-US"/>
              <a:t>Mercy Killing</a:t>
            </a:r>
          </a:p>
        </p:txBody>
      </p:sp>
      <p:sp>
        <p:nvSpPr>
          <p:cNvPr id="3" name="Content Placeholder 2">
            <a:extLst>
              <a:ext uri="{FF2B5EF4-FFF2-40B4-BE49-F238E27FC236}">
                <a16:creationId xmlns:a16="http://schemas.microsoft.com/office/drawing/2014/main" id="{DC88BEE0-0BA9-F31B-AE3F-19AE26F1AE0A}"/>
              </a:ext>
            </a:extLst>
          </p:cNvPr>
          <p:cNvSpPr>
            <a:spLocks noGrp="1"/>
          </p:cNvSpPr>
          <p:nvPr>
            <p:ph sz="half" idx="14"/>
          </p:nvPr>
        </p:nvSpPr>
        <p:spPr/>
        <p:txBody>
          <a:bodyPr/>
          <a:lstStyle/>
          <a:p>
            <a:r>
              <a:rPr lang="en-GB" dirty="0"/>
              <a:t>Female characters are sometimes portrayed as victims who need to be 'put out of their misery,' emphasizing their vulnerability.</a:t>
            </a:r>
            <a:endParaRPr lang="en-US" dirty="0"/>
          </a:p>
        </p:txBody>
      </p:sp>
      <p:sp>
        <p:nvSpPr>
          <p:cNvPr id="4" name="Slide Number Placeholder 3">
            <a:extLst>
              <a:ext uri="{FF2B5EF4-FFF2-40B4-BE49-F238E27FC236}">
                <a16:creationId xmlns:a16="http://schemas.microsoft.com/office/drawing/2014/main" id="{571783C6-E267-61AE-87A0-0F31353E38AC}"/>
              </a:ext>
            </a:extLst>
          </p:cNvPr>
          <p:cNvSpPr>
            <a:spLocks noGrp="1"/>
          </p:cNvSpPr>
          <p:nvPr>
            <p:ph type="sldNum" sz="quarter" idx="12"/>
          </p:nvPr>
        </p:nvSpPr>
        <p:spPr/>
        <p:txBody>
          <a:bodyPr/>
          <a:lstStyle/>
          <a:p>
            <a:fld id="{B5CEABB6-07DC-46E8-9B57-56EC44A396E5}" type="slidenum">
              <a:rPr lang="en-US" smtClean="0"/>
              <a:pPr/>
              <a:t>8</a:t>
            </a:fld>
            <a:endParaRPr lang="en-US"/>
          </a:p>
        </p:txBody>
      </p:sp>
    </p:spTree>
    <p:extLst>
      <p:ext uri="{BB962C8B-B14F-4D97-AF65-F5344CB8AC3E}">
        <p14:creationId xmlns:p14="http://schemas.microsoft.com/office/powerpoint/2010/main" val="2136664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B7A1-F2FF-8153-48CA-824707C1C10D}"/>
              </a:ext>
            </a:extLst>
          </p:cNvPr>
          <p:cNvSpPr>
            <a:spLocks noGrp="1"/>
          </p:cNvSpPr>
          <p:nvPr>
            <p:ph type="title"/>
          </p:nvPr>
        </p:nvSpPr>
        <p:spPr/>
        <p:txBody>
          <a:bodyPr/>
          <a:lstStyle/>
          <a:p>
            <a:r>
              <a:rPr lang="en-US"/>
              <a:t>Refrigerator in a box</a:t>
            </a:r>
          </a:p>
        </p:txBody>
      </p:sp>
      <p:sp>
        <p:nvSpPr>
          <p:cNvPr id="3" name="Content Placeholder 2">
            <a:extLst>
              <a:ext uri="{FF2B5EF4-FFF2-40B4-BE49-F238E27FC236}">
                <a16:creationId xmlns:a16="http://schemas.microsoft.com/office/drawing/2014/main" id="{07334918-B27C-4CF7-3A7C-35AAC590ED9A}"/>
              </a:ext>
            </a:extLst>
          </p:cNvPr>
          <p:cNvSpPr>
            <a:spLocks noGrp="1"/>
          </p:cNvSpPr>
          <p:nvPr>
            <p:ph sz="half" idx="14"/>
          </p:nvPr>
        </p:nvSpPr>
        <p:spPr/>
        <p:txBody>
          <a:bodyPr/>
          <a:lstStyle/>
          <a:p>
            <a:r>
              <a:rPr lang="en-GB" dirty="0"/>
              <a:t>This trope involves women being harmed or killed to motivate the male protagonist, sidelining their own stories.</a:t>
            </a:r>
            <a:endParaRPr lang="en-US" dirty="0"/>
          </a:p>
        </p:txBody>
      </p:sp>
      <p:sp>
        <p:nvSpPr>
          <p:cNvPr id="4" name="Slide Number Placeholder 3">
            <a:extLst>
              <a:ext uri="{FF2B5EF4-FFF2-40B4-BE49-F238E27FC236}">
                <a16:creationId xmlns:a16="http://schemas.microsoft.com/office/drawing/2014/main" id="{3BAA5318-B125-E608-FA1B-9A853BAE758F}"/>
              </a:ext>
            </a:extLst>
          </p:cNvPr>
          <p:cNvSpPr>
            <a:spLocks noGrp="1"/>
          </p:cNvSpPr>
          <p:nvPr>
            <p:ph type="sldNum" sz="quarter" idx="12"/>
          </p:nvPr>
        </p:nvSpPr>
        <p:spPr/>
        <p:txBody>
          <a:bodyPr/>
          <a:lstStyle/>
          <a:p>
            <a:fld id="{B5CEABB6-07DC-46E8-9B57-56EC44A396E5}" type="slidenum">
              <a:rPr lang="en-US" smtClean="0"/>
              <a:pPr/>
              <a:t>9</a:t>
            </a:fld>
            <a:endParaRPr lang="en-US"/>
          </a:p>
        </p:txBody>
      </p:sp>
    </p:spTree>
    <p:extLst>
      <p:ext uri="{BB962C8B-B14F-4D97-AF65-F5344CB8AC3E}">
        <p14:creationId xmlns:p14="http://schemas.microsoft.com/office/powerpoint/2010/main" val="1948606640"/>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4832f16b-cb00-42c3-ba10-d181a0e5425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EE691EE22D31A84CB5B4C7F848C06B4C" ma:contentTypeVersion="8" ma:contentTypeDescription="Ein neues Dokument erstellen." ma:contentTypeScope="" ma:versionID="02d4f1491a1eb15fee807bd705b9564f">
  <xsd:schema xmlns:xsd="http://www.w3.org/2001/XMLSchema" xmlns:xs="http://www.w3.org/2001/XMLSchema" xmlns:p="http://schemas.microsoft.com/office/2006/metadata/properties" xmlns:ns3="4832f16b-cb00-42c3-ba10-d181a0e54254" xmlns:ns4="e41a04cd-0188-4a85-bdcf-af96ee3e22e1" targetNamespace="http://schemas.microsoft.com/office/2006/metadata/properties" ma:root="true" ma:fieldsID="8b6389b5e4a30027878edc35b8d7c84d" ns3:_="" ns4:_="">
    <xsd:import namespace="4832f16b-cb00-42c3-ba10-d181a0e54254"/>
    <xsd:import namespace="e41a04cd-0188-4a85-bdcf-af96ee3e22e1"/>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4:SharedWithUsers" minOccurs="0"/>
                <xsd:element ref="ns4:SharedWithDetails" minOccurs="0"/>
                <xsd:element ref="ns4:SharingHintHash"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32f16b-cb00-42c3-ba10-d181a0e542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41a04cd-0188-4a85-bdcf-af96ee3e22e1" elementFormDefault="qualified">
    <xsd:import namespace="http://schemas.microsoft.com/office/2006/documentManagement/types"/>
    <xsd:import namespace="http://schemas.microsoft.com/office/infopath/2007/PartnerControls"/>
    <xsd:element name="SharedWithUsers" ma:index="12"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Freigegeben für - Details" ma:internalName="SharedWithDetails" ma:readOnly="true">
      <xsd:simpleType>
        <xsd:restriction base="dms:Note">
          <xsd:maxLength value="255"/>
        </xsd:restriction>
      </xsd:simpleType>
    </xsd:element>
    <xsd:element name="SharingHintHash" ma:index="14" nillable="true" ma:displayName="Freigabehinweis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5614A-92F9-4391-AC3D-F3F5B0704F99}">
  <ds:schemaRefs>
    <ds:schemaRef ds:uri="http://www.w3.org/XML/1998/namespace"/>
    <ds:schemaRef ds:uri="http://purl.org/dc/elements/1.1/"/>
    <ds:schemaRef ds:uri="http://purl.org/dc/terms/"/>
    <ds:schemaRef ds:uri="http://schemas.openxmlformats.org/package/2006/metadata/core-properties"/>
    <ds:schemaRef ds:uri="http://schemas.microsoft.com/office/infopath/2007/PartnerControls"/>
    <ds:schemaRef ds:uri="e41a04cd-0188-4a85-bdcf-af96ee3e22e1"/>
    <ds:schemaRef ds:uri="http://schemas.microsoft.com/office/2006/documentManagement/types"/>
    <ds:schemaRef ds:uri="4832f16b-cb00-42c3-ba10-d181a0e54254"/>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B926B1A6-6D44-4BD9-ABC9-178F207EEBB1}">
  <ds:schemaRefs>
    <ds:schemaRef ds:uri="4832f16b-cb00-42c3-ba10-d181a0e54254"/>
    <ds:schemaRef ds:uri="e41a04cd-0188-4a85-bdcf-af96ee3e22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Colorful abstract pitch deck</Template>
  <TotalTime>0</TotalTime>
  <Words>1548</Words>
  <Application>Microsoft Office PowerPoint</Application>
  <PresentationFormat>Widescreen</PresentationFormat>
  <Paragraphs>243</Paragraphs>
  <Slides>42</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42</vt:i4>
      </vt:variant>
    </vt:vector>
  </HeadingPairs>
  <TitlesOfParts>
    <vt:vector size="50" baseType="lpstr">
      <vt:lpstr>Aptos Display</vt:lpstr>
      <vt:lpstr>Arial</vt:lpstr>
      <vt:lpstr>Avenir Next LT Pro</vt:lpstr>
      <vt:lpstr>Calibri</vt:lpstr>
      <vt:lpstr>Gelasio</vt:lpstr>
      <vt:lpstr>Lato</vt:lpstr>
      <vt:lpstr>Custom</vt:lpstr>
      <vt:lpstr>Office Theme</vt:lpstr>
      <vt:lpstr>Video Games &amp; Male Gaze</vt:lpstr>
      <vt:lpstr>Agenda</vt:lpstr>
      <vt:lpstr>Introduction</vt:lpstr>
      <vt:lpstr>Male Gaze</vt:lpstr>
      <vt:lpstr>What are tropes?</vt:lpstr>
      <vt:lpstr>Damsel In Distress</vt:lpstr>
      <vt:lpstr>Women as trophies</vt:lpstr>
      <vt:lpstr>Mercy Killing</vt:lpstr>
      <vt:lpstr>Refrigerator in a box</vt:lpstr>
      <vt:lpstr>Why Do Tropes exist in the first place?</vt:lpstr>
      <vt:lpstr>Question 1</vt:lpstr>
      <vt:lpstr>Why the importance for a female lead?</vt:lpstr>
      <vt:lpstr>Example of female lead</vt:lpstr>
      <vt:lpstr>Sexualisation</vt:lpstr>
      <vt:lpstr>Example of female lead</vt:lpstr>
      <vt:lpstr>Sexualisation</vt:lpstr>
      <vt:lpstr>Based on data given</vt:lpstr>
      <vt:lpstr>Example of Custom lead</vt:lpstr>
      <vt:lpstr>Sexualisation</vt:lpstr>
      <vt:lpstr>Based on data given</vt:lpstr>
      <vt:lpstr> </vt:lpstr>
      <vt:lpstr>examples</vt:lpstr>
      <vt:lpstr>How are they being sexualised </vt:lpstr>
      <vt:lpstr>How are they being sexualised </vt:lpstr>
      <vt:lpstr>Question 2</vt:lpstr>
      <vt:lpstr>Portrayal of Female Characters in Video Games: Trends and Insights </vt:lpstr>
      <vt:lpstr>Shifting perspectives</vt:lpstr>
      <vt:lpstr>PowerPoint Presentation</vt:lpstr>
      <vt:lpstr>PowerPoint Presentation</vt:lpstr>
      <vt:lpstr>Data about </vt:lpstr>
      <vt:lpstr>New Method of Portrayal.</vt:lpstr>
      <vt:lpstr>PowerPoint Presentation</vt:lpstr>
      <vt:lpstr>Species</vt:lpstr>
      <vt:lpstr>PowerPoint Presentation</vt:lpstr>
      <vt:lpstr>2. Diverse Body Types and Ethnicities.</vt:lpstr>
      <vt:lpstr>3. Story mode.</vt:lpstr>
      <vt:lpstr>4. Strong and Independent Characters. </vt:lpstr>
      <vt:lpstr>Here, data after new method of portrayal.</vt:lpstr>
      <vt:lpstr>Gender game content</vt:lpstr>
      <vt:lpstr>At last,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 Games &amp; Male Gaze</dc:title>
  <dc:creator>Monaledi, Boitumelo (SRH Hochschule Berlin Student)</dc:creator>
  <cp:lastModifiedBy>Monaledi, Boitumelo (SRH Hochschule Berlin Student)</cp:lastModifiedBy>
  <cp:revision>2</cp:revision>
  <dcterms:created xsi:type="dcterms:W3CDTF">2024-07-03T21:01:47Z</dcterms:created>
  <dcterms:modified xsi:type="dcterms:W3CDTF">2024-07-06T10:28:05Z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0x010100EE691EE22D31A84CB5B4C7F848C06B4C</vt:lpwstr>
  </property>
</Properties>
</file>